
<file path=[Content_Types].xml><?xml version="1.0" encoding="utf-8"?>
<Types xmlns="http://schemas.openxmlformats.org/package/2006/content-types">
  <Default Extension="jfif" ContentType="image/jpeg"/>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43" r:id="rId3"/>
    <p:sldId id="378" r:id="rId4"/>
    <p:sldId id="377" r:id="rId5"/>
    <p:sldId id="380" r:id="rId6"/>
    <p:sldId id="376" r:id="rId7"/>
    <p:sldId id="379" r:id="rId8"/>
    <p:sldId id="375" r:id="rId9"/>
    <p:sldId id="374" r:id="rId10"/>
    <p:sldId id="373" r:id="rId11"/>
    <p:sldId id="372" r:id="rId12"/>
    <p:sldId id="371" r:id="rId13"/>
    <p:sldId id="370" r:id="rId14"/>
    <p:sldId id="369" r:id="rId15"/>
    <p:sldId id="368" r:id="rId16"/>
    <p:sldId id="367" r:id="rId17"/>
    <p:sldId id="256" r:id="rId18"/>
    <p:sldId id="257" r:id="rId19"/>
    <p:sldId id="344" r:id="rId20"/>
    <p:sldId id="345" r:id="rId21"/>
    <p:sldId id="366" r:id="rId22"/>
    <p:sldId id="346" r:id="rId23"/>
    <p:sldId id="347" r:id="rId24"/>
    <p:sldId id="348" r:id="rId25"/>
    <p:sldId id="349" r:id="rId26"/>
    <p:sldId id="350" r:id="rId27"/>
    <p:sldId id="351" r:id="rId28"/>
    <p:sldId id="352" r:id="rId29"/>
    <p:sldId id="353" r:id="rId30"/>
    <p:sldId id="354" r:id="rId31"/>
    <p:sldId id="355" r:id="rId32"/>
    <p:sldId id="356" r:id="rId33"/>
    <p:sldId id="357" r:id="rId34"/>
    <p:sldId id="358" r:id="rId35"/>
    <p:sldId id="359" r:id="rId36"/>
    <p:sldId id="360" r:id="rId37"/>
    <p:sldId id="361" r:id="rId38"/>
    <p:sldId id="362" r:id="rId39"/>
    <p:sldId id="363" r:id="rId40"/>
    <p:sldId id="364" r:id="rId41"/>
    <p:sldId id="334" r:id="rId42"/>
    <p:sldId id="36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452"/>
    <a:srgbClr val="0000FF"/>
    <a:srgbClr val="065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0"/>
  </p:normalViewPr>
  <p:slideViewPr>
    <p:cSldViewPr snapToGrid="0">
      <p:cViewPr varScale="1">
        <p:scale>
          <a:sx n="63" d="100"/>
          <a:sy n="63" d="100"/>
        </p:scale>
        <p:origin x="1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93DB0-1CD8-3776-7FA7-5F09AAEF90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F553C7-C68C-8EAC-2903-F364A5E157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987804-AC83-6B97-BCAD-3F2BA0FFDB31}"/>
              </a:ext>
            </a:extLst>
          </p:cNvPr>
          <p:cNvSpPr>
            <a:spLocks noGrp="1"/>
          </p:cNvSpPr>
          <p:nvPr>
            <p:ph type="dt" sz="half" idx="10"/>
          </p:nvPr>
        </p:nvSpPr>
        <p:spPr/>
        <p:txBody>
          <a:bodyPr/>
          <a:lstStyle/>
          <a:p>
            <a:fld id="{4B4768A1-595A-4D9C-89FB-50DA842ADBB8}" type="datetimeFigureOut">
              <a:rPr lang="en-US" smtClean="0"/>
              <a:t>8/20/2024</a:t>
            </a:fld>
            <a:endParaRPr lang="en-US"/>
          </a:p>
        </p:txBody>
      </p:sp>
      <p:sp>
        <p:nvSpPr>
          <p:cNvPr id="5" name="Footer Placeholder 4">
            <a:extLst>
              <a:ext uri="{FF2B5EF4-FFF2-40B4-BE49-F238E27FC236}">
                <a16:creationId xmlns:a16="http://schemas.microsoft.com/office/drawing/2014/main" id="{8EBA8B47-0D1D-8EC6-0579-982A0E0C91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BCA7-97C1-1790-9062-4DDF5D9F7DEA}"/>
              </a:ext>
            </a:extLst>
          </p:cNvPr>
          <p:cNvSpPr>
            <a:spLocks noGrp="1"/>
          </p:cNvSpPr>
          <p:nvPr>
            <p:ph type="sldNum" sz="quarter" idx="12"/>
          </p:nvPr>
        </p:nvSpPr>
        <p:spPr/>
        <p:txBody>
          <a:bodyPr/>
          <a:lstStyle/>
          <a:p>
            <a:fld id="{4C620558-D745-42A5-B881-E3E2E94324D4}" type="slidenum">
              <a:rPr lang="en-US" smtClean="0"/>
              <a:t>‹#›</a:t>
            </a:fld>
            <a:endParaRPr lang="en-US"/>
          </a:p>
        </p:txBody>
      </p:sp>
    </p:spTree>
    <p:extLst>
      <p:ext uri="{BB962C8B-B14F-4D97-AF65-F5344CB8AC3E}">
        <p14:creationId xmlns:p14="http://schemas.microsoft.com/office/powerpoint/2010/main" val="350555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9C9C-F9D9-EB41-C7F5-0426712399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AB16A4-6058-0124-C8A9-CC82919A6F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77230-9BCC-2F71-BB85-58CE24337113}"/>
              </a:ext>
            </a:extLst>
          </p:cNvPr>
          <p:cNvSpPr>
            <a:spLocks noGrp="1"/>
          </p:cNvSpPr>
          <p:nvPr>
            <p:ph type="dt" sz="half" idx="10"/>
          </p:nvPr>
        </p:nvSpPr>
        <p:spPr/>
        <p:txBody>
          <a:bodyPr/>
          <a:lstStyle/>
          <a:p>
            <a:fld id="{4B4768A1-595A-4D9C-89FB-50DA842ADBB8}" type="datetimeFigureOut">
              <a:rPr lang="en-US" smtClean="0"/>
              <a:t>8/20/2024</a:t>
            </a:fld>
            <a:endParaRPr lang="en-US"/>
          </a:p>
        </p:txBody>
      </p:sp>
      <p:sp>
        <p:nvSpPr>
          <p:cNvPr id="5" name="Footer Placeholder 4">
            <a:extLst>
              <a:ext uri="{FF2B5EF4-FFF2-40B4-BE49-F238E27FC236}">
                <a16:creationId xmlns:a16="http://schemas.microsoft.com/office/drawing/2014/main" id="{65BB8335-EBDE-1409-795F-636501600D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41C38-A360-8B44-925F-9D36B3B085A7}"/>
              </a:ext>
            </a:extLst>
          </p:cNvPr>
          <p:cNvSpPr>
            <a:spLocks noGrp="1"/>
          </p:cNvSpPr>
          <p:nvPr>
            <p:ph type="sldNum" sz="quarter" idx="12"/>
          </p:nvPr>
        </p:nvSpPr>
        <p:spPr/>
        <p:txBody>
          <a:bodyPr/>
          <a:lstStyle/>
          <a:p>
            <a:fld id="{4C620558-D745-42A5-B881-E3E2E94324D4}" type="slidenum">
              <a:rPr lang="en-US" smtClean="0"/>
              <a:t>‹#›</a:t>
            </a:fld>
            <a:endParaRPr lang="en-US"/>
          </a:p>
        </p:txBody>
      </p:sp>
    </p:spTree>
    <p:extLst>
      <p:ext uri="{BB962C8B-B14F-4D97-AF65-F5344CB8AC3E}">
        <p14:creationId xmlns:p14="http://schemas.microsoft.com/office/powerpoint/2010/main" val="3734715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09D192-A3E0-7671-D924-062E28D5B3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B6D7B7-8D59-F6A4-4777-4F4EA9FBEA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3081D-B7A0-CCD6-2079-152B07AC3CA4}"/>
              </a:ext>
            </a:extLst>
          </p:cNvPr>
          <p:cNvSpPr>
            <a:spLocks noGrp="1"/>
          </p:cNvSpPr>
          <p:nvPr>
            <p:ph type="dt" sz="half" idx="10"/>
          </p:nvPr>
        </p:nvSpPr>
        <p:spPr/>
        <p:txBody>
          <a:bodyPr/>
          <a:lstStyle/>
          <a:p>
            <a:fld id="{4B4768A1-595A-4D9C-89FB-50DA842ADBB8}" type="datetimeFigureOut">
              <a:rPr lang="en-US" smtClean="0"/>
              <a:t>8/20/2024</a:t>
            </a:fld>
            <a:endParaRPr lang="en-US"/>
          </a:p>
        </p:txBody>
      </p:sp>
      <p:sp>
        <p:nvSpPr>
          <p:cNvPr id="5" name="Footer Placeholder 4">
            <a:extLst>
              <a:ext uri="{FF2B5EF4-FFF2-40B4-BE49-F238E27FC236}">
                <a16:creationId xmlns:a16="http://schemas.microsoft.com/office/drawing/2014/main" id="{B41F6E02-C1CB-E876-B7EE-2CFA42681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98345-1C19-79A0-F9BF-DC80A25FE130}"/>
              </a:ext>
            </a:extLst>
          </p:cNvPr>
          <p:cNvSpPr>
            <a:spLocks noGrp="1"/>
          </p:cNvSpPr>
          <p:nvPr>
            <p:ph type="sldNum" sz="quarter" idx="12"/>
          </p:nvPr>
        </p:nvSpPr>
        <p:spPr/>
        <p:txBody>
          <a:bodyPr/>
          <a:lstStyle/>
          <a:p>
            <a:fld id="{4C620558-D745-42A5-B881-E3E2E94324D4}" type="slidenum">
              <a:rPr lang="en-US" smtClean="0"/>
              <a:t>‹#›</a:t>
            </a:fld>
            <a:endParaRPr lang="en-US"/>
          </a:p>
        </p:txBody>
      </p:sp>
    </p:spTree>
    <p:extLst>
      <p:ext uri="{BB962C8B-B14F-4D97-AF65-F5344CB8AC3E}">
        <p14:creationId xmlns:p14="http://schemas.microsoft.com/office/powerpoint/2010/main" val="195950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1DFF-A9EF-EADB-B6AC-84BA65B1BE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8C0D5F-C28B-C7F3-89E3-FD3D82C215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59524-9825-E255-A2AE-6CA1FDC26B1C}"/>
              </a:ext>
            </a:extLst>
          </p:cNvPr>
          <p:cNvSpPr>
            <a:spLocks noGrp="1"/>
          </p:cNvSpPr>
          <p:nvPr>
            <p:ph type="dt" sz="half" idx="10"/>
          </p:nvPr>
        </p:nvSpPr>
        <p:spPr/>
        <p:txBody>
          <a:bodyPr/>
          <a:lstStyle/>
          <a:p>
            <a:fld id="{4B4768A1-595A-4D9C-89FB-50DA842ADBB8}" type="datetimeFigureOut">
              <a:rPr lang="en-US" smtClean="0"/>
              <a:t>8/20/2024</a:t>
            </a:fld>
            <a:endParaRPr lang="en-US"/>
          </a:p>
        </p:txBody>
      </p:sp>
      <p:sp>
        <p:nvSpPr>
          <p:cNvPr id="5" name="Footer Placeholder 4">
            <a:extLst>
              <a:ext uri="{FF2B5EF4-FFF2-40B4-BE49-F238E27FC236}">
                <a16:creationId xmlns:a16="http://schemas.microsoft.com/office/drawing/2014/main" id="{7E119A48-BB8A-39B5-8970-238B0E306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8064-BF67-DE3E-B4D6-B6EF81B79D99}"/>
              </a:ext>
            </a:extLst>
          </p:cNvPr>
          <p:cNvSpPr>
            <a:spLocks noGrp="1"/>
          </p:cNvSpPr>
          <p:nvPr>
            <p:ph type="sldNum" sz="quarter" idx="12"/>
          </p:nvPr>
        </p:nvSpPr>
        <p:spPr/>
        <p:txBody>
          <a:bodyPr/>
          <a:lstStyle/>
          <a:p>
            <a:fld id="{4C620558-D745-42A5-B881-E3E2E94324D4}" type="slidenum">
              <a:rPr lang="en-US" smtClean="0"/>
              <a:t>‹#›</a:t>
            </a:fld>
            <a:endParaRPr lang="en-US"/>
          </a:p>
        </p:txBody>
      </p:sp>
    </p:spTree>
    <p:extLst>
      <p:ext uri="{BB962C8B-B14F-4D97-AF65-F5344CB8AC3E}">
        <p14:creationId xmlns:p14="http://schemas.microsoft.com/office/powerpoint/2010/main" val="148067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7C05-521C-0D69-982E-A6600EE36F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9266D2-FDC9-9398-A70E-E5AD48283E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ADFA1A-98B9-4C40-4247-4C39F1A47027}"/>
              </a:ext>
            </a:extLst>
          </p:cNvPr>
          <p:cNvSpPr>
            <a:spLocks noGrp="1"/>
          </p:cNvSpPr>
          <p:nvPr>
            <p:ph type="dt" sz="half" idx="10"/>
          </p:nvPr>
        </p:nvSpPr>
        <p:spPr/>
        <p:txBody>
          <a:bodyPr/>
          <a:lstStyle/>
          <a:p>
            <a:fld id="{4B4768A1-595A-4D9C-89FB-50DA842ADBB8}" type="datetimeFigureOut">
              <a:rPr lang="en-US" smtClean="0"/>
              <a:t>8/20/2024</a:t>
            </a:fld>
            <a:endParaRPr lang="en-US"/>
          </a:p>
        </p:txBody>
      </p:sp>
      <p:sp>
        <p:nvSpPr>
          <p:cNvPr id="5" name="Footer Placeholder 4">
            <a:extLst>
              <a:ext uri="{FF2B5EF4-FFF2-40B4-BE49-F238E27FC236}">
                <a16:creationId xmlns:a16="http://schemas.microsoft.com/office/drawing/2014/main" id="{EF556B98-765B-FBD9-F852-01E337CE1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65D8A-FE58-0526-8FAB-11A426ED3BC3}"/>
              </a:ext>
            </a:extLst>
          </p:cNvPr>
          <p:cNvSpPr>
            <a:spLocks noGrp="1"/>
          </p:cNvSpPr>
          <p:nvPr>
            <p:ph type="sldNum" sz="quarter" idx="12"/>
          </p:nvPr>
        </p:nvSpPr>
        <p:spPr/>
        <p:txBody>
          <a:bodyPr/>
          <a:lstStyle/>
          <a:p>
            <a:fld id="{4C620558-D745-42A5-B881-E3E2E94324D4}" type="slidenum">
              <a:rPr lang="en-US" smtClean="0"/>
              <a:t>‹#›</a:t>
            </a:fld>
            <a:endParaRPr lang="en-US"/>
          </a:p>
        </p:txBody>
      </p:sp>
    </p:spTree>
    <p:extLst>
      <p:ext uri="{BB962C8B-B14F-4D97-AF65-F5344CB8AC3E}">
        <p14:creationId xmlns:p14="http://schemas.microsoft.com/office/powerpoint/2010/main" val="294282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7548-AA36-F9C8-84F9-FBAABDEF6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9C6A9-E270-3B4E-8F8F-3E3A6304F0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898C1E-A0DD-CEF7-D22F-1FFDDBED3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362D1-0E36-C935-8441-62A4BBFE7E86}"/>
              </a:ext>
            </a:extLst>
          </p:cNvPr>
          <p:cNvSpPr>
            <a:spLocks noGrp="1"/>
          </p:cNvSpPr>
          <p:nvPr>
            <p:ph type="dt" sz="half" idx="10"/>
          </p:nvPr>
        </p:nvSpPr>
        <p:spPr/>
        <p:txBody>
          <a:bodyPr/>
          <a:lstStyle/>
          <a:p>
            <a:fld id="{4B4768A1-595A-4D9C-89FB-50DA842ADBB8}" type="datetimeFigureOut">
              <a:rPr lang="en-US" smtClean="0"/>
              <a:t>8/20/2024</a:t>
            </a:fld>
            <a:endParaRPr lang="en-US"/>
          </a:p>
        </p:txBody>
      </p:sp>
      <p:sp>
        <p:nvSpPr>
          <p:cNvPr id="6" name="Footer Placeholder 5">
            <a:extLst>
              <a:ext uri="{FF2B5EF4-FFF2-40B4-BE49-F238E27FC236}">
                <a16:creationId xmlns:a16="http://schemas.microsoft.com/office/drawing/2014/main" id="{72B52D4F-B173-110B-A089-B399DF485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62F43E-8297-AA7F-D49F-CBDDF16BC44E}"/>
              </a:ext>
            </a:extLst>
          </p:cNvPr>
          <p:cNvSpPr>
            <a:spLocks noGrp="1"/>
          </p:cNvSpPr>
          <p:nvPr>
            <p:ph type="sldNum" sz="quarter" idx="12"/>
          </p:nvPr>
        </p:nvSpPr>
        <p:spPr/>
        <p:txBody>
          <a:bodyPr/>
          <a:lstStyle/>
          <a:p>
            <a:fld id="{4C620558-D745-42A5-B881-E3E2E94324D4}" type="slidenum">
              <a:rPr lang="en-US" smtClean="0"/>
              <a:t>‹#›</a:t>
            </a:fld>
            <a:endParaRPr lang="en-US"/>
          </a:p>
        </p:txBody>
      </p:sp>
    </p:spTree>
    <p:extLst>
      <p:ext uri="{BB962C8B-B14F-4D97-AF65-F5344CB8AC3E}">
        <p14:creationId xmlns:p14="http://schemas.microsoft.com/office/powerpoint/2010/main" val="72164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CD456-1A14-E70C-2939-F81EF2542C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ACEA5A-03A3-4A66-4019-A1049B3F0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83F078-C28E-271B-90C4-889A51B165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2D2A5F-FAA8-D97C-165E-C906BDDE3E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44C536-D025-0A1C-3574-DDEE625B16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23366F-F004-4038-F471-7EF9C031F381}"/>
              </a:ext>
            </a:extLst>
          </p:cNvPr>
          <p:cNvSpPr>
            <a:spLocks noGrp="1"/>
          </p:cNvSpPr>
          <p:nvPr>
            <p:ph type="dt" sz="half" idx="10"/>
          </p:nvPr>
        </p:nvSpPr>
        <p:spPr/>
        <p:txBody>
          <a:bodyPr/>
          <a:lstStyle/>
          <a:p>
            <a:fld id="{4B4768A1-595A-4D9C-89FB-50DA842ADBB8}" type="datetimeFigureOut">
              <a:rPr lang="en-US" smtClean="0"/>
              <a:t>8/20/2024</a:t>
            </a:fld>
            <a:endParaRPr lang="en-US"/>
          </a:p>
        </p:txBody>
      </p:sp>
      <p:sp>
        <p:nvSpPr>
          <p:cNvPr id="8" name="Footer Placeholder 7">
            <a:extLst>
              <a:ext uri="{FF2B5EF4-FFF2-40B4-BE49-F238E27FC236}">
                <a16:creationId xmlns:a16="http://schemas.microsoft.com/office/drawing/2014/main" id="{E0B4960A-A997-F8AE-7302-B3D70433CB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8FFF5A-3AE1-AE45-01BC-0A594181FABD}"/>
              </a:ext>
            </a:extLst>
          </p:cNvPr>
          <p:cNvSpPr>
            <a:spLocks noGrp="1"/>
          </p:cNvSpPr>
          <p:nvPr>
            <p:ph type="sldNum" sz="quarter" idx="12"/>
          </p:nvPr>
        </p:nvSpPr>
        <p:spPr/>
        <p:txBody>
          <a:bodyPr/>
          <a:lstStyle/>
          <a:p>
            <a:fld id="{4C620558-D745-42A5-B881-E3E2E94324D4}" type="slidenum">
              <a:rPr lang="en-US" smtClean="0"/>
              <a:t>‹#›</a:t>
            </a:fld>
            <a:endParaRPr lang="en-US"/>
          </a:p>
        </p:txBody>
      </p:sp>
    </p:spTree>
    <p:extLst>
      <p:ext uri="{BB962C8B-B14F-4D97-AF65-F5344CB8AC3E}">
        <p14:creationId xmlns:p14="http://schemas.microsoft.com/office/powerpoint/2010/main" val="360220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69E12-6884-F27F-F765-036E475F75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EE1D9C-1E9F-0C31-E4F9-869A535C1219}"/>
              </a:ext>
            </a:extLst>
          </p:cNvPr>
          <p:cNvSpPr>
            <a:spLocks noGrp="1"/>
          </p:cNvSpPr>
          <p:nvPr>
            <p:ph type="dt" sz="half" idx="10"/>
          </p:nvPr>
        </p:nvSpPr>
        <p:spPr/>
        <p:txBody>
          <a:bodyPr/>
          <a:lstStyle/>
          <a:p>
            <a:fld id="{4B4768A1-595A-4D9C-89FB-50DA842ADBB8}" type="datetimeFigureOut">
              <a:rPr lang="en-US" smtClean="0"/>
              <a:t>8/20/2024</a:t>
            </a:fld>
            <a:endParaRPr lang="en-US"/>
          </a:p>
        </p:txBody>
      </p:sp>
      <p:sp>
        <p:nvSpPr>
          <p:cNvPr id="4" name="Footer Placeholder 3">
            <a:extLst>
              <a:ext uri="{FF2B5EF4-FFF2-40B4-BE49-F238E27FC236}">
                <a16:creationId xmlns:a16="http://schemas.microsoft.com/office/drawing/2014/main" id="{4ED3A103-11E5-9B65-0F4B-5D84890978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1C6D9C-BED0-1212-7EDF-FA45647DEB6B}"/>
              </a:ext>
            </a:extLst>
          </p:cNvPr>
          <p:cNvSpPr>
            <a:spLocks noGrp="1"/>
          </p:cNvSpPr>
          <p:nvPr>
            <p:ph type="sldNum" sz="quarter" idx="12"/>
          </p:nvPr>
        </p:nvSpPr>
        <p:spPr/>
        <p:txBody>
          <a:bodyPr/>
          <a:lstStyle/>
          <a:p>
            <a:fld id="{4C620558-D745-42A5-B881-E3E2E94324D4}" type="slidenum">
              <a:rPr lang="en-US" smtClean="0"/>
              <a:t>‹#›</a:t>
            </a:fld>
            <a:endParaRPr lang="en-US"/>
          </a:p>
        </p:txBody>
      </p:sp>
    </p:spTree>
    <p:extLst>
      <p:ext uri="{BB962C8B-B14F-4D97-AF65-F5344CB8AC3E}">
        <p14:creationId xmlns:p14="http://schemas.microsoft.com/office/powerpoint/2010/main" val="2595529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BE2B2-72C1-FC8E-461A-6A83778A33A4}"/>
              </a:ext>
            </a:extLst>
          </p:cNvPr>
          <p:cNvSpPr>
            <a:spLocks noGrp="1"/>
          </p:cNvSpPr>
          <p:nvPr>
            <p:ph type="dt" sz="half" idx="10"/>
          </p:nvPr>
        </p:nvSpPr>
        <p:spPr/>
        <p:txBody>
          <a:bodyPr/>
          <a:lstStyle/>
          <a:p>
            <a:fld id="{4B4768A1-595A-4D9C-89FB-50DA842ADBB8}" type="datetimeFigureOut">
              <a:rPr lang="en-US" smtClean="0"/>
              <a:t>8/20/2024</a:t>
            </a:fld>
            <a:endParaRPr lang="en-US"/>
          </a:p>
        </p:txBody>
      </p:sp>
      <p:sp>
        <p:nvSpPr>
          <p:cNvPr id="3" name="Footer Placeholder 2">
            <a:extLst>
              <a:ext uri="{FF2B5EF4-FFF2-40B4-BE49-F238E27FC236}">
                <a16:creationId xmlns:a16="http://schemas.microsoft.com/office/drawing/2014/main" id="{C761D181-94E6-B7B0-6A5D-A8CAF4357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EC8BA-8F9A-29F2-5878-88BAB852705D}"/>
              </a:ext>
            </a:extLst>
          </p:cNvPr>
          <p:cNvSpPr>
            <a:spLocks noGrp="1"/>
          </p:cNvSpPr>
          <p:nvPr>
            <p:ph type="sldNum" sz="quarter" idx="12"/>
          </p:nvPr>
        </p:nvSpPr>
        <p:spPr/>
        <p:txBody>
          <a:bodyPr/>
          <a:lstStyle/>
          <a:p>
            <a:fld id="{4C620558-D745-42A5-B881-E3E2E94324D4}" type="slidenum">
              <a:rPr lang="en-US" smtClean="0"/>
              <a:t>‹#›</a:t>
            </a:fld>
            <a:endParaRPr lang="en-US"/>
          </a:p>
        </p:txBody>
      </p:sp>
    </p:spTree>
    <p:extLst>
      <p:ext uri="{BB962C8B-B14F-4D97-AF65-F5344CB8AC3E}">
        <p14:creationId xmlns:p14="http://schemas.microsoft.com/office/powerpoint/2010/main" val="206764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F6D2-1873-48EB-96F5-9E3FFDA1C0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8DF7D9-2353-8F2E-1101-7F1118FDD4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C9F4D-2209-4007-4C81-1BD8DFEEC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ECAE54-EDF5-17FC-F028-8CBEB808FD4F}"/>
              </a:ext>
            </a:extLst>
          </p:cNvPr>
          <p:cNvSpPr>
            <a:spLocks noGrp="1"/>
          </p:cNvSpPr>
          <p:nvPr>
            <p:ph type="dt" sz="half" idx="10"/>
          </p:nvPr>
        </p:nvSpPr>
        <p:spPr/>
        <p:txBody>
          <a:bodyPr/>
          <a:lstStyle/>
          <a:p>
            <a:fld id="{4B4768A1-595A-4D9C-89FB-50DA842ADBB8}" type="datetimeFigureOut">
              <a:rPr lang="en-US" smtClean="0"/>
              <a:t>8/20/2024</a:t>
            </a:fld>
            <a:endParaRPr lang="en-US"/>
          </a:p>
        </p:txBody>
      </p:sp>
      <p:sp>
        <p:nvSpPr>
          <p:cNvPr id="6" name="Footer Placeholder 5">
            <a:extLst>
              <a:ext uri="{FF2B5EF4-FFF2-40B4-BE49-F238E27FC236}">
                <a16:creationId xmlns:a16="http://schemas.microsoft.com/office/drawing/2014/main" id="{31941010-ACE2-FCBD-A225-B4424EC65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5842B-06C1-CE62-24AB-6D9F872B0181}"/>
              </a:ext>
            </a:extLst>
          </p:cNvPr>
          <p:cNvSpPr>
            <a:spLocks noGrp="1"/>
          </p:cNvSpPr>
          <p:nvPr>
            <p:ph type="sldNum" sz="quarter" idx="12"/>
          </p:nvPr>
        </p:nvSpPr>
        <p:spPr/>
        <p:txBody>
          <a:bodyPr/>
          <a:lstStyle/>
          <a:p>
            <a:fld id="{4C620558-D745-42A5-B881-E3E2E94324D4}" type="slidenum">
              <a:rPr lang="en-US" smtClean="0"/>
              <a:t>‹#›</a:t>
            </a:fld>
            <a:endParaRPr lang="en-US"/>
          </a:p>
        </p:txBody>
      </p:sp>
    </p:spTree>
    <p:extLst>
      <p:ext uri="{BB962C8B-B14F-4D97-AF65-F5344CB8AC3E}">
        <p14:creationId xmlns:p14="http://schemas.microsoft.com/office/powerpoint/2010/main" val="539067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8592-782A-D7D6-CF1A-775B05BC2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BA7825-7DE5-1FAB-A8BA-044774824F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E677AE-FC42-BEEC-E006-7B353AE481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F7510-B4B6-44B6-A42B-4EBCDD84A806}"/>
              </a:ext>
            </a:extLst>
          </p:cNvPr>
          <p:cNvSpPr>
            <a:spLocks noGrp="1"/>
          </p:cNvSpPr>
          <p:nvPr>
            <p:ph type="dt" sz="half" idx="10"/>
          </p:nvPr>
        </p:nvSpPr>
        <p:spPr/>
        <p:txBody>
          <a:bodyPr/>
          <a:lstStyle/>
          <a:p>
            <a:fld id="{4B4768A1-595A-4D9C-89FB-50DA842ADBB8}" type="datetimeFigureOut">
              <a:rPr lang="en-US" smtClean="0"/>
              <a:t>8/20/2024</a:t>
            </a:fld>
            <a:endParaRPr lang="en-US"/>
          </a:p>
        </p:txBody>
      </p:sp>
      <p:sp>
        <p:nvSpPr>
          <p:cNvPr id="6" name="Footer Placeholder 5">
            <a:extLst>
              <a:ext uri="{FF2B5EF4-FFF2-40B4-BE49-F238E27FC236}">
                <a16:creationId xmlns:a16="http://schemas.microsoft.com/office/drawing/2014/main" id="{56A71F82-C5B3-1597-CB45-5AF7A9DFF0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3DE2C0-C332-0F6E-0471-762BED9FC046}"/>
              </a:ext>
            </a:extLst>
          </p:cNvPr>
          <p:cNvSpPr>
            <a:spLocks noGrp="1"/>
          </p:cNvSpPr>
          <p:nvPr>
            <p:ph type="sldNum" sz="quarter" idx="12"/>
          </p:nvPr>
        </p:nvSpPr>
        <p:spPr/>
        <p:txBody>
          <a:bodyPr/>
          <a:lstStyle/>
          <a:p>
            <a:fld id="{4C620558-D745-42A5-B881-E3E2E94324D4}" type="slidenum">
              <a:rPr lang="en-US" smtClean="0"/>
              <a:t>‹#›</a:t>
            </a:fld>
            <a:endParaRPr lang="en-US"/>
          </a:p>
        </p:txBody>
      </p:sp>
    </p:spTree>
    <p:extLst>
      <p:ext uri="{BB962C8B-B14F-4D97-AF65-F5344CB8AC3E}">
        <p14:creationId xmlns:p14="http://schemas.microsoft.com/office/powerpoint/2010/main" val="3316642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6FCF6F-6F28-92C2-BD7A-B6434D49F2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5F656A-2FD5-F86F-F59E-96782A2D2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6BEB3B-DF26-303B-82FB-667268B2F1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4768A1-595A-4D9C-89FB-50DA842ADBB8}" type="datetimeFigureOut">
              <a:rPr lang="en-US" smtClean="0"/>
              <a:t>8/20/2024</a:t>
            </a:fld>
            <a:endParaRPr lang="en-US"/>
          </a:p>
        </p:txBody>
      </p:sp>
      <p:sp>
        <p:nvSpPr>
          <p:cNvPr id="5" name="Footer Placeholder 4">
            <a:extLst>
              <a:ext uri="{FF2B5EF4-FFF2-40B4-BE49-F238E27FC236}">
                <a16:creationId xmlns:a16="http://schemas.microsoft.com/office/drawing/2014/main" id="{694C8424-D702-0596-E46B-BA3FE1B392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C66113-4A9A-F582-B36E-2D3F10A16E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620558-D745-42A5-B881-E3E2E94324D4}" type="slidenum">
              <a:rPr lang="en-US" smtClean="0"/>
              <a:t>‹#›</a:t>
            </a:fld>
            <a:endParaRPr lang="en-US"/>
          </a:p>
        </p:txBody>
      </p:sp>
    </p:spTree>
    <p:extLst>
      <p:ext uri="{BB962C8B-B14F-4D97-AF65-F5344CB8AC3E}">
        <p14:creationId xmlns:p14="http://schemas.microsoft.com/office/powerpoint/2010/main" val="3381862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msn.com/en-us/news/technology/three-scientific-discoveries-that-suggest-god-created-the-universe/ss-BB1mZrub?ocid=a2hs&amp;cvid=190059f53b34463b902443d708f51549&amp;ei=11#image=1"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msn.com/en-us/news/technology/pillars-of-creation-seen-in-4k-via-james-webb-space-telescope/vi-BB1k38Oe?ocid=entnewsntp&amp;pc=U531&amp;cvid=b3213b3e5d424459bcb2c5c685f3980f&amp;ei=95"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usatoday.com/story/news/nation/2024/07/16/penguin-egg-galaxy-photos/74421771007/"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usatoday.com/story/news/nation/2024/07/16/penguin-egg-galaxy-photos/74421771007/"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britannica.com/science/redshif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themastersbreakfast.com/"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2C59F8-F616-456D-9B01-05A2BDAF85A6}"/>
              </a:ext>
            </a:extLst>
          </p:cNvPr>
          <p:cNvSpPr txBox="1"/>
          <p:nvPr/>
        </p:nvSpPr>
        <p:spPr>
          <a:xfrm>
            <a:off x="0" y="1"/>
            <a:ext cx="12192000" cy="6955750"/>
          </a:xfrm>
          <a:prstGeom prst="rect">
            <a:avLst/>
          </a:prstGeom>
          <a:noFill/>
        </p:spPr>
        <p:txBody>
          <a:bodyPr wrap="square">
            <a:spAutoFit/>
          </a:bodyPr>
          <a:lstStyle/>
          <a:p>
            <a:pPr algn="ctr"/>
            <a:r>
              <a:rPr lang="en-US" sz="8800" b="1" dirty="0">
                <a:solidFill>
                  <a:srgbClr val="0000FF"/>
                </a:solidFill>
                <a:effectLst>
                  <a:outerShdw blurRad="38100" dist="38100" dir="2700000" algn="tl">
                    <a:srgbClr val="C0C0C0"/>
                  </a:outerShdw>
                </a:effectLst>
              </a:rPr>
              <a:t>Welcome To </a:t>
            </a:r>
          </a:p>
          <a:p>
            <a:pPr algn="ctr"/>
            <a:r>
              <a:rPr lang="en-US" sz="8800" b="1" i="1" dirty="0">
                <a:solidFill>
                  <a:srgbClr val="FF0000"/>
                </a:solidFill>
                <a:effectLst>
                  <a:outerShdw blurRad="38100" dist="38100" dir="2700000" algn="tl">
                    <a:srgbClr val="000000">
                      <a:alpha val="43137"/>
                    </a:srgbClr>
                  </a:outerShdw>
                </a:effectLst>
              </a:rPr>
              <a:t>The Masters Breakfast</a:t>
            </a:r>
          </a:p>
          <a:p>
            <a:pPr algn="ctr"/>
            <a:r>
              <a:rPr lang="en-US" sz="6600" b="1" i="1" dirty="0">
                <a:solidFill>
                  <a:srgbClr val="C00000"/>
                </a:solidFill>
                <a:effectLst>
                  <a:outerShdw blurRad="38100" dist="38100" dir="2700000" algn="tl">
                    <a:srgbClr val="000000">
                      <a:alpha val="43137"/>
                    </a:srgbClr>
                  </a:outerShdw>
                </a:effectLst>
                <a:latin typeface="Segoe UI" panose="020B0502040204020203" pitchFamily="34" charset="0"/>
              </a:rPr>
              <a:t>Science Supports That </a:t>
            </a:r>
          </a:p>
          <a:p>
            <a:pPr algn="ctr"/>
            <a:r>
              <a:rPr lang="en-US" sz="9600" b="1" i="1" u="sng" dirty="0">
                <a:solidFill>
                  <a:srgbClr val="0000FF"/>
                </a:solidFill>
                <a:effectLst>
                  <a:outerShdw blurRad="38100" dist="38100" dir="2700000" algn="tl">
                    <a:srgbClr val="000000">
                      <a:alpha val="43137"/>
                    </a:srgbClr>
                  </a:outerShdw>
                </a:effectLst>
                <a:latin typeface="Segoe UI" panose="020B0502040204020203" pitchFamily="34" charset="0"/>
              </a:rPr>
              <a:t>God</a:t>
            </a:r>
            <a:r>
              <a:rPr lang="en-US" sz="6600" b="1" i="1" dirty="0">
                <a:solidFill>
                  <a:srgbClr val="C00000"/>
                </a:solidFill>
                <a:effectLst>
                  <a:outerShdw blurRad="38100" dist="38100" dir="2700000" algn="tl">
                    <a:srgbClr val="000000">
                      <a:alpha val="43137"/>
                    </a:srgbClr>
                  </a:outerShdw>
                </a:effectLst>
                <a:latin typeface="Segoe UI" panose="020B0502040204020203" pitchFamily="34" charset="0"/>
              </a:rPr>
              <a:t> Created The Universe</a:t>
            </a:r>
          </a:p>
          <a:p>
            <a:pPr algn="ctr"/>
            <a:r>
              <a:rPr lang="en-US" sz="6600" b="1" i="1" dirty="0">
                <a:solidFill>
                  <a:srgbClr val="FF0000"/>
                </a:solidFill>
                <a:effectLst>
                  <a:outerShdw blurRad="38100" dist="38100" dir="2700000" algn="tl">
                    <a:srgbClr val="000000">
                      <a:alpha val="43137"/>
                    </a:srgbClr>
                  </a:outerShdw>
                </a:effectLst>
                <a:latin typeface="Segoe UI" panose="020B0502040204020203" pitchFamily="34" charset="0"/>
              </a:rPr>
              <a:t>Speaker - </a:t>
            </a:r>
            <a:r>
              <a:rPr lang="en-US" sz="7200" b="1" i="1" dirty="0">
                <a:solidFill>
                  <a:srgbClr val="0000FF"/>
                </a:solidFill>
                <a:effectLst>
                  <a:outerShdw blurRad="38100" dist="38100" dir="2700000" algn="tl">
                    <a:srgbClr val="000000">
                      <a:alpha val="43137"/>
                    </a:srgbClr>
                  </a:outerShdw>
                </a:effectLst>
                <a:latin typeface="Segoe UI" panose="020B0502040204020203" pitchFamily="34" charset="0"/>
              </a:rPr>
              <a:t>Benjamin Jones</a:t>
            </a:r>
          </a:p>
          <a:p>
            <a:pPr algn="ctr"/>
            <a:r>
              <a:rPr lang="en-US" sz="3600" b="1" i="1" dirty="0">
                <a:solidFill>
                  <a:srgbClr val="0000FF"/>
                </a:solidFill>
                <a:effectLst>
                  <a:outerShdw blurRad="38100" dist="38100" dir="2700000" algn="tl">
                    <a:srgbClr val="C0C0C0"/>
                  </a:outerShdw>
                </a:effectLst>
              </a:rPr>
              <a:t> </a:t>
            </a:r>
          </a:p>
        </p:txBody>
      </p:sp>
    </p:spTree>
    <p:extLst>
      <p:ext uri="{BB962C8B-B14F-4D97-AF65-F5344CB8AC3E}">
        <p14:creationId xmlns:p14="http://schemas.microsoft.com/office/powerpoint/2010/main" val="2708327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orful nebula in space&#10;&#10;Description automatically generated">
            <a:extLst>
              <a:ext uri="{FF2B5EF4-FFF2-40B4-BE49-F238E27FC236}">
                <a16:creationId xmlns:a16="http://schemas.microsoft.com/office/drawing/2014/main" id="{C05EC110-72B9-C67F-0FA9-AC31DB958B13}"/>
              </a:ext>
            </a:extLst>
          </p:cNvPr>
          <p:cNvPicPr>
            <a:picLocks noChangeAspect="1"/>
          </p:cNvPicPr>
          <p:nvPr/>
        </p:nvPicPr>
        <p:blipFill>
          <a:blip r:embed="rId2">
            <a:extLst>
              <a:ext uri="{28A0092B-C50C-407E-A947-70E740481C1C}">
                <a14:useLocalDpi xmlns:a14="http://schemas.microsoft.com/office/drawing/2010/main" val="0"/>
              </a:ext>
            </a:extLst>
          </a:blip>
          <a:srcRect t="20137" b="17548"/>
          <a:stretch/>
        </p:blipFill>
        <p:spPr>
          <a:xfrm>
            <a:off x="20" y="1282"/>
            <a:ext cx="12191980" cy="6856718"/>
          </a:xfrm>
          <a:prstGeom prst="rect">
            <a:avLst/>
          </a:prstGeom>
        </p:spPr>
      </p:pic>
    </p:spTree>
    <p:extLst>
      <p:ext uri="{BB962C8B-B14F-4D97-AF65-F5344CB8AC3E}">
        <p14:creationId xmlns:p14="http://schemas.microsoft.com/office/powerpoint/2010/main" val="3758349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and purple nebula in space&#10;&#10;Description automatically generated">
            <a:extLst>
              <a:ext uri="{FF2B5EF4-FFF2-40B4-BE49-F238E27FC236}">
                <a16:creationId xmlns:a16="http://schemas.microsoft.com/office/drawing/2014/main" id="{8CB8009D-A308-0F19-7FD7-752055B8B96A}"/>
              </a:ext>
            </a:extLst>
          </p:cNvPr>
          <p:cNvPicPr>
            <a:picLocks noChangeAspect="1"/>
          </p:cNvPicPr>
          <p:nvPr/>
        </p:nvPicPr>
        <p:blipFill>
          <a:blip r:embed="rId2">
            <a:extLst>
              <a:ext uri="{28A0092B-C50C-407E-A947-70E740481C1C}">
                <a14:useLocalDpi xmlns:a14="http://schemas.microsoft.com/office/drawing/2010/main" val="0"/>
              </a:ext>
            </a:extLst>
          </a:blip>
          <a:srcRect t="23751" b="19153"/>
          <a:stretch/>
        </p:blipFill>
        <p:spPr>
          <a:xfrm>
            <a:off x="20" y="1282"/>
            <a:ext cx="12191980" cy="6856718"/>
          </a:xfrm>
          <a:prstGeom prst="rect">
            <a:avLst/>
          </a:prstGeom>
        </p:spPr>
      </p:pic>
    </p:spTree>
    <p:extLst>
      <p:ext uri="{BB962C8B-B14F-4D97-AF65-F5344CB8AC3E}">
        <p14:creationId xmlns:p14="http://schemas.microsoft.com/office/powerpoint/2010/main" val="779740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red nebula in space&#10;&#10;Description automatically generated">
            <a:extLst>
              <a:ext uri="{FF2B5EF4-FFF2-40B4-BE49-F238E27FC236}">
                <a16:creationId xmlns:a16="http://schemas.microsoft.com/office/drawing/2014/main" id="{E0B5AC0F-2843-FDE4-25CF-58A836D28833}"/>
              </a:ext>
            </a:extLst>
          </p:cNvPr>
          <p:cNvPicPr>
            <a:picLocks noChangeAspect="1"/>
          </p:cNvPicPr>
          <p:nvPr/>
        </p:nvPicPr>
        <p:blipFill>
          <a:blip r:embed="rId2">
            <a:extLst>
              <a:ext uri="{28A0092B-C50C-407E-A947-70E740481C1C}">
                <a14:useLocalDpi xmlns:a14="http://schemas.microsoft.com/office/drawing/2010/main" val="0"/>
              </a:ext>
            </a:extLst>
          </a:blip>
          <a:srcRect b="2616"/>
          <a:stretch/>
        </p:blipFill>
        <p:spPr>
          <a:xfrm>
            <a:off x="20" y="1282"/>
            <a:ext cx="12191980" cy="6856718"/>
          </a:xfrm>
          <a:prstGeom prst="rect">
            <a:avLst/>
          </a:prstGeom>
        </p:spPr>
      </p:pic>
    </p:spTree>
    <p:extLst>
      <p:ext uri="{BB962C8B-B14F-4D97-AF65-F5344CB8AC3E}">
        <p14:creationId xmlns:p14="http://schemas.microsoft.com/office/powerpoint/2010/main" val="825522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alaxy with stars and clouds&#10;&#10;Description automatically generated">
            <a:extLst>
              <a:ext uri="{FF2B5EF4-FFF2-40B4-BE49-F238E27FC236}">
                <a16:creationId xmlns:a16="http://schemas.microsoft.com/office/drawing/2014/main" id="{047EA5FB-A423-4CCE-17C2-37108A249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8000"/>
          </a:xfrm>
          <a:prstGeom prst="rect">
            <a:avLst/>
          </a:prstGeom>
        </p:spPr>
      </p:pic>
    </p:spTree>
    <p:extLst>
      <p:ext uri="{BB962C8B-B14F-4D97-AF65-F5344CB8AC3E}">
        <p14:creationId xmlns:p14="http://schemas.microsoft.com/office/powerpoint/2010/main" val="4190107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piral galaxy in space&#10;&#10;Description automatically generated">
            <a:extLst>
              <a:ext uri="{FF2B5EF4-FFF2-40B4-BE49-F238E27FC236}">
                <a16:creationId xmlns:a16="http://schemas.microsoft.com/office/drawing/2014/main" id="{F4DC37DD-5D3F-5538-6AF3-320DE05CAA08}"/>
              </a:ext>
            </a:extLst>
          </p:cNvPr>
          <p:cNvPicPr>
            <a:picLocks noChangeAspect="1"/>
          </p:cNvPicPr>
          <p:nvPr/>
        </p:nvPicPr>
        <p:blipFill>
          <a:blip r:embed="rId2">
            <a:extLst>
              <a:ext uri="{28A0092B-C50C-407E-A947-70E740481C1C}">
                <a14:useLocalDpi xmlns:a14="http://schemas.microsoft.com/office/drawing/2010/main" val="0"/>
              </a:ext>
            </a:extLst>
          </a:blip>
          <a:srcRect t="8054" b="5090"/>
          <a:stretch/>
        </p:blipFill>
        <p:spPr>
          <a:xfrm>
            <a:off x="20" y="1282"/>
            <a:ext cx="12191980" cy="6856718"/>
          </a:xfrm>
          <a:prstGeom prst="rect">
            <a:avLst/>
          </a:prstGeom>
        </p:spPr>
      </p:pic>
    </p:spTree>
    <p:extLst>
      <p:ext uri="{BB962C8B-B14F-4D97-AF65-F5344CB8AC3E}">
        <p14:creationId xmlns:p14="http://schemas.microsoft.com/office/powerpoint/2010/main" val="2088790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laxy in space with stars&#10;&#10;Description automatically generated">
            <a:extLst>
              <a:ext uri="{FF2B5EF4-FFF2-40B4-BE49-F238E27FC236}">
                <a16:creationId xmlns:a16="http://schemas.microsoft.com/office/drawing/2014/main" id="{4AD30A7F-4217-B468-90F1-E316B3B1FED1}"/>
              </a:ext>
            </a:extLst>
          </p:cNvPr>
          <p:cNvPicPr>
            <a:picLocks noChangeAspect="1"/>
          </p:cNvPicPr>
          <p:nvPr/>
        </p:nvPicPr>
        <p:blipFill>
          <a:blip r:embed="rId2">
            <a:extLst>
              <a:ext uri="{28A0092B-C50C-407E-A947-70E740481C1C}">
                <a14:useLocalDpi xmlns:a14="http://schemas.microsoft.com/office/drawing/2010/main" val="0"/>
              </a:ext>
            </a:extLst>
          </a:blip>
          <a:srcRect t="22968" b="20792"/>
          <a:stretch/>
        </p:blipFill>
        <p:spPr>
          <a:xfrm>
            <a:off x="20" y="1282"/>
            <a:ext cx="12191980" cy="6856718"/>
          </a:xfrm>
          <a:prstGeom prst="rect">
            <a:avLst/>
          </a:prstGeom>
        </p:spPr>
      </p:pic>
    </p:spTree>
    <p:extLst>
      <p:ext uri="{BB962C8B-B14F-4D97-AF65-F5344CB8AC3E}">
        <p14:creationId xmlns:p14="http://schemas.microsoft.com/office/powerpoint/2010/main" val="1586011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the earth&#10;&#10;Description automatically generated">
            <a:extLst>
              <a:ext uri="{FF2B5EF4-FFF2-40B4-BE49-F238E27FC236}">
                <a16:creationId xmlns:a16="http://schemas.microsoft.com/office/drawing/2014/main" id="{7BFA39DA-559F-37CA-9050-8C7A34473D1E}"/>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042497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E261504-C872-E0F1-C962-67911416FF90}"/>
              </a:ext>
            </a:extLst>
          </p:cNvPr>
          <p:cNvSpPr>
            <a:spLocks noGrp="1"/>
          </p:cNvSpPr>
          <p:nvPr>
            <p:ph type="subTitle" idx="1"/>
          </p:nvPr>
        </p:nvSpPr>
        <p:spPr>
          <a:xfrm>
            <a:off x="0" y="191729"/>
            <a:ext cx="12192000" cy="6858000"/>
          </a:xfrm>
        </p:spPr>
        <p:txBody>
          <a:bodyPr>
            <a:normAutofit/>
          </a:bodyPr>
          <a:lstStyle/>
          <a:p>
            <a:r>
              <a:rPr lang="en-US" sz="4000" b="0" i="0" dirty="0">
                <a:solidFill>
                  <a:srgbClr val="0D0452"/>
                </a:solidFill>
                <a:effectLst/>
                <a:latin typeface="Segoe UI" panose="020B0502040204020203" pitchFamily="34" charset="0"/>
              </a:rPr>
              <a:t>      </a:t>
            </a:r>
            <a:r>
              <a:rPr lang="en-US" sz="4000" b="1" i="1" dirty="0">
                <a:solidFill>
                  <a:srgbClr val="0D0452"/>
                </a:solidFill>
                <a:effectLst/>
                <a:latin typeface="Segoe UI" panose="020B0502040204020203" pitchFamily="34" charset="0"/>
              </a:rPr>
              <a:t>There has been   , while skeptics claim that </a:t>
            </a:r>
            <a:r>
              <a:rPr lang="en-US" sz="4000" b="1" i="1" u="sng" dirty="0">
                <a:solidFill>
                  <a:srgbClr val="0D0452"/>
                </a:solidFill>
                <a:effectLst>
                  <a:outerShdw blurRad="38100" dist="38100" dir="2700000" algn="tl">
                    <a:srgbClr val="000000">
                      <a:alpha val="43137"/>
                    </a:srgbClr>
                  </a:outerShdw>
                </a:effectLst>
                <a:latin typeface="Segoe UI" panose="020B0502040204020203" pitchFamily="34" charset="0"/>
              </a:rPr>
              <a:t>Science</a:t>
            </a:r>
            <a:r>
              <a:rPr lang="en-US" sz="4000" b="1" i="1" dirty="0">
                <a:solidFill>
                  <a:srgbClr val="0D0452"/>
                </a:solidFill>
                <a:effectLst>
                  <a:outerShdw blurRad="38100" dist="38100" dir="2700000" algn="tl">
                    <a:srgbClr val="000000">
                      <a:alpha val="43137"/>
                    </a:srgbClr>
                  </a:outerShdw>
                </a:effectLst>
                <a:latin typeface="Segoe UI" panose="020B0502040204020203" pitchFamily="34" charset="0"/>
              </a:rPr>
              <a:t> can Explain Everything     	</a:t>
            </a:r>
            <a:r>
              <a:rPr lang="en-US" sz="4000" b="1" i="1" dirty="0">
                <a:solidFill>
                  <a:srgbClr val="0D0452"/>
                </a:solidFill>
                <a:effectLst/>
                <a:latin typeface="Segoe UI" panose="020B0502040204020203" pitchFamily="34" charset="0"/>
              </a:rPr>
              <a:t>However, </a:t>
            </a:r>
            <a:r>
              <a:rPr lang="en-US" sz="4000" b="1" i="1" u="sng" dirty="0">
                <a:solidFill>
                  <a:srgbClr val="0D0452"/>
                </a:solidFill>
                <a:effectLst>
                  <a:outerShdw blurRad="38100" dist="38100" dir="2700000" algn="tl">
                    <a:srgbClr val="000000">
                      <a:alpha val="43137"/>
                    </a:srgbClr>
                  </a:outerShdw>
                </a:effectLst>
                <a:latin typeface="Segoe UI" panose="020B0502040204020203" pitchFamily="34" charset="0"/>
              </a:rPr>
              <a:t>Major Scientific Discoveries</a:t>
            </a:r>
            <a:r>
              <a:rPr lang="en-US" sz="4000" b="1" i="1" dirty="0">
                <a:solidFill>
                  <a:srgbClr val="0D0452"/>
                </a:solidFill>
                <a:effectLst>
                  <a:outerShdw blurRad="38100" dist="38100" dir="2700000" algn="tl">
                    <a:srgbClr val="000000">
                      <a:alpha val="43137"/>
                    </a:srgbClr>
                  </a:outerShdw>
                </a:effectLst>
                <a:latin typeface="Segoe UI" panose="020B0502040204020203" pitchFamily="34" charset="0"/>
              </a:rPr>
              <a:t> </a:t>
            </a:r>
            <a:r>
              <a:rPr lang="en-US" sz="4000" b="1" i="1" dirty="0">
                <a:solidFill>
                  <a:srgbClr val="0D0452"/>
                </a:solidFill>
                <a:effectLst/>
                <a:latin typeface="Segoe UI" panose="020B0502040204020203" pitchFamily="34" charset="0"/>
              </a:rPr>
              <a:t>of the   	Twentieth </a:t>
            </a:r>
            <a:r>
              <a:rPr lang="en-US" sz="4000" b="1" i="1" dirty="0">
                <a:solidFill>
                  <a:srgbClr val="0D0452"/>
                </a:solidFill>
                <a:latin typeface="Segoe UI" panose="020B0502040204020203" pitchFamily="34" charset="0"/>
              </a:rPr>
              <a:t>C</a:t>
            </a:r>
            <a:r>
              <a:rPr lang="en-US" sz="4000" b="1" i="1" dirty="0">
                <a:solidFill>
                  <a:srgbClr val="0D0452"/>
                </a:solidFill>
                <a:effectLst/>
                <a:latin typeface="Segoe UI" panose="020B0502040204020203" pitchFamily="34" charset="0"/>
              </a:rPr>
              <a:t>entury actually </a:t>
            </a:r>
            <a:r>
              <a:rPr lang="en-US" sz="4000" b="1" i="1" dirty="0">
                <a:solidFill>
                  <a:srgbClr val="0D0452"/>
                </a:solidFill>
                <a:effectLst/>
                <a:latin typeface="Segoe UI" panose="020B0502040204020203" pitchFamily="34" charset="0"/>
                <a:hlinkClick r:id="rId2">
                  <a:extLst>
                    <a:ext uri="{A12FA001-AC4F-418D-AE19-62706E023703}">
                      <ahyp:hlinkClr xmlns:ahyp="http://schemas.microsoft.com/office/drawing/2018/hyperlinkcolor" val="tx"/>
                    </a:ext>
                  </a:extLst>
                </a:hlinkClick>
              </a:rPr>
              <a:t>point to the</a:t>
            </a:r>
            <a:r>
              <a:rPr lang="en-US" sz="4000" b="1" i="1" u="sng" dirty="0">
                <a:solidFill>
                  <a:srgbClr val="0D0452"/>
                </a:solidFill>
                <a:effectLst/>
                <a:latin typeface="Segoe UI" panose="020B0502040204020203" pitchFamily="34" charset="0"/>
                <a:hlinkClick r:id="rId2">
                  <a:extLst>
                    <a:ext uri="{A12FA001-AC4F-418D-AE19-62706E023703}">
                      <ahyp:hlinkClr xmlns:ahyp="http://schemas.microsoft.com/office/drawing/2018/hyperlinkcolor" val="tx"/>
                    </a:ext>
                  </a:extLst>
                </a:hlinkClick>
              </a:rPr>
              <a:t> </a:t>
            </a:r>
            <a:r>
              <a:rPr lang="en-US" sz="4000" b="1" i="1" dirty="0">
                <a:solidFill>
                  <a:srgbClr val="0D0452"/>
                </a:solidFill>
                <a:effectLst/>
                <a:latin typeface="Segoe UI" panose="020B0502040204020203" pitchFamily="34" charset="0"/>
                <a:hlinkClick r:id="rId2">
                  <a:extLst>
                    <a:ext uri="{A12FA001-AC4F-418D-AE19-62706E023703}">
                      <ahyp:hlinkClr xmlns:ahyp="http://schemas.microsoft.com/office/drawing/2018/hyperlinkcolor" val="tx"/>
                    </a:ext>
                  </a:extLst>
                </a:hlinkClick>
              </a:rPr>
              <a:t>		       </a:t>
            </a:r>
            <a:r>
              <a:rPr lang="en-US" sz="4000" b="1" i="1" u="sng" dirty="0">
                <a:solidFill>
                  <a:srgbClr val="FF0000"/>
                </a:solidFill>
                <a:effectLst>
                  <a:outerShdw blurRad="38100" dist="38100" dir="2700000" algn="tl">
                    <a:srgbClr val="000000">
                      <a:alpha val="43137"/>
                    </a:srgbClr>
                  </a:outerShdw>
                </a:effectLst>
                <a:latin typeface="Segoe UI" panose="020B0502040204020203" pitchFamily="34" charset="0"/>
                <a:hlinkClick r:id="rId2">
                  <a:extLst>
                    <a:ext uri="{A12FA001-AC4F-418D-AE19-62706E023703}">
                      <ahyp:hlinkClr xmlns:ahyp="http://schemas.microsoft.com/office/drawing/2018/hyperlinkcolor" val="tx"/>
                    </a:ext>
                  </a:extLst>
                </a:hlinkClick>
              </a:rPr>
              <a:t>Possibility</a:t>
            </a:r>
            <a:r>
              <a:rPr lang="en-US" sz="4000" b="1" i="1" dirty="0">
                <a:solidFill>
                  <a:srgbClr val="0D0452"/>
                </a:solidFill>
                <a:effectLst/>
                <a:latin typeface="Segoe UI" panose="020B0502040204020203" pitchFamily="34" charset="0"/>
              </a:rPr>
              <a:t> of a </a:t>
            </a:r>
            <a:r>
              <a:rPr lang="en-US" sz="4000" b="1" i="1" u="sng" dirty="0">
                <a:solidFill>
                  <a:srgbClr val="FF0000"/>
                </a:solidFill>
                <a:effectLst>
                  <a:outerShdw blurRad="38100" dist="38100" dir="2700000" algn="tl">
                    <a:srgbClr val="000000">
                      <a:alpha val="43137"/>
                    </a:srgbClr>
                  </a:outerShdw>
                </a:effectLst>
                <a:latin typeface="Segoe UI" panose="020B0502040204020203" pitchFamily="34" charset="0"/>
              </a:rPr>
              <a:t>Divine Creator</a:t>
            </a:r>
            <a:r>
              <a:rPr lang="en-US" sz="4000" b="1" i="1" dirty="0">
                <a:solidFill>
                  <a:srgbClr val="0D0452"/>
                </a:solidFill>
                <a:effectLst/>
                <a:latin typeface="Segoe UI" panose="020B0502040204020203" pitchFamily="34" charset="0"/>
              </a:rPr>
              <a:t>.                         	Perhaps </a:t>
            </a:r>
            <a:r>
              <a:rPr lang="en-US" sz="4000" b="1" i="1" u="sng" dirty="0">
                <a:solidFill>
                  <a:srgbClr val="0D0452"/>
                </a:solidFill>
                <a:effectLst>
                  <a:outerShdw blurRad="38100" dist="38100" dir="2700000" algn="tl">
                    <a:srgbClr val="000000">
                      <a:alpha val="43137"/>
                    </a:srgbClr>
                  </a:outerShdw>
                </a:effectLst>
                <a:latin typeface="Segoe UI" panose="020B0502040204020203" pitchFamily="34" charset="0"/>
              </a:rPr>
              <a:t>Science</a:t>
            </a:r>
            <a:r>
              <a:rPr lang="en-US" sz="4000" b="1" i="1" dirty="0">
                <a:solidFill>
                  <a:srgbClr val="0D0452"/>
                </a:solidFill>
                <a:effectLst/>
                <a:latin typeface="Segoe UI" panose="020B0502040204020203" pitchFamily="34" charset="0"/>
              </a:rPr>
              <a:t> and </a:t>
            </a:r>
            <a:r>
              <a:rPr lang="en-US" sz="4000" b="1" i="1" u="sng" dirty="0">
                <a:solidFill>
                  <a:srgbClr val="0D0452"/>
                </a:solidFill>
                <a:effectLst>
                  <a:outerShdw blurRad="38100" dist="38100" dir="2700000" algn="tl">
                    <a:srgbClr val="000000">
                      <a:alpha val="43137"/>
                    </a:srgbClr>
                  </a:outerShdw>
                </a:effectLst>
                <a:latin typeface="Segoe UI" panose="020B0502040204020203" pitchFamily="34" charset="0"/>
              </a:rPr>
              <a:t>Religion</a:t>
            </a:r>
            <a:r>
              <a:rPr lang="en-US" sz="4000" b="1" i="1" dirty="0">
                <a:solidFill>
                  <a:srgbClr val="0D0452"/>
                </a:solidFill>
                <a:effectLst/>
                <a:latin typeface="Segoe UI" panose="020B0502040204020203" pitchFamily="34" charset="0"/>
              </a:rPr>
              <a:t> do not need to </a:t>
            </a:r>
            <a:r>
              <a:rPr lang="en-US" sz="4000" b="1" i="1" u="sng" dirty="0">
                <a:solidFill>
                  <a:srgbClr val="0D0452"/>
                </a:solidFill>
                <a:effectLst>
                  <a:outerShdw blurRad="38100" dist="38100" dir="2700000" algn="tl">
                    <a:srgbClr val="000000">
                      <a:alpha val="43137"/>
                    </a:srgbClr>
                  </a:outerShdw>
                </a:effectLst>
                <a:latin typeface="Segoe UI" panose="020B0502040204020203" pitchFamily="34" charset="0"/>
              </a:rPr>
              <a:t>contradict</a:t>
            </a:r>
            <a:r>
              <a:rPr lang="en-US" sz="4000" b="1" i="1" dirty="0">
                <a:solidFill>
                  <a:srgbClr val="0D0452"/>
                </a:solidFill>
                <a:effectLst/>
                <a:latin typeface="Segoe UI" panose="020B0502040204020203" pitchFamily="34" charset="0"/>
              </a:rPr>
              <a:t> each other, but instead help us to thoroughly explore,  </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Our Universe</a:t>
            </a:r>
            <a:r>
              <a:rPr lang="en-US" sz="4000" b="1" i="1" dirty="0">
                <a:solidFill>
                  <a:srgbClr val="0D0452"/>
                </a:solidFill>
                <a:effectLst/>
                <a:latin typeface="Segoe UI" panose="020B0502040204020203" pitchFamily="34" charset="0"/>
              </a:rPr>
              <a:t>.  </a:t>
            </a:r>
          </a:p>
          <a:p>
            <a:endParaRPr lang="en-US" dirty="0"/>
          </a:p>
        </p:txBody>
      </p:sp>
    </p:spTree>
    <p:extLst>
      <p:ext uri="{BB962C8B-B14F-4D97-AF65-F5344CB8AC3E}">
        <p14:creationId xmlns:p14="http://schemas.microsoft.com/office/powerpoint/2010/main" val="204585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smic Beginnings">
            <a:extLst>
              <a:ext uri="{FF2B5EF4-FFF2-40B4-BE49-F238E27FC236}">
                <a16:creationId xmlns:a16="http://schemas.microsoft.com/office/drawing/2014/main" id="{02BAC0DA-3A5A-181F-5FBE-7C12C31B2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FD3397-660F-1C2E-6483-C0C00F603149}"/>
              </a:ext>
            </a:extLst>
          </p:cNvPr>
          <p:cNvSpPr txBox="1"/>
          <p:nvPr/>
        </p:nvSpPr>
        <p:spPr>
          <a:xfrm>
            <a:off x="2904818" y="1791617"/>
            <a:ext cx="6382364" cy="923330"/>
          </a:xfrm>
          <a:prstGeom prst="rect">
            <a:avLst/>
          </a:prstGeom>
          <a:noFill/>
        </p:spPr>
        <p:txBody>
          <a:bodyPr wrap="square">
            <a:spAutoFit/>
          </a:bodyPr>
          <a:lstStyle/>
          <a:p>
            <a:pPr algn="l"/>
            <a:r>
              <a:rPr lang="en-US" sz="5400" b="1" i="1" dirty="0">
                <a:solidFill>
                  <a:srgbClr val="FFFF00"/>
                </a:solidFill>
                <a:latin typeface="Segoe UI" panose="020B0502040204020203" pitchFamily="34" charset="0"/>
              </a:rPr>
              <a:t>Cosmic Beginnings</a:t>
            </a:r>
          </a:p>
        </p:txBody>
      </p:sp>
      <p:sp>
        <p:nvSpPr>
          <p:cNvPr id="4" name="TextBox 3">
            <a:extLst>
              <a:ext uri="{FF2B5EF4-FFF2-40B4-BE49-F238E27FC236}">
                <a16:creationId xmlns:a16="http://schemas.microsoft.com/office/drawing/2014/main" id="{7BC22D84-267F-8CCE-29BC-AD9D69286EE9}"/>
              </a:ext>
            </a:extLst>
          </p:cNvPr>
          <p:cNvSpPr txBox="1"/>
          <p:nvPr/>
        </p:nvSpPr>
        <p:spPr>
          <a:xfrm>
            <a:off x="543232" y="2818241"/>
            <a:ext cx="11105536" cy="2308324"/>
          </a:xfrm>
          <a:prstGeom prst="rect">
            <a:avLst/>
          </a:prstGeom>
          <a:noFill/>
        </p:spPr>
        <p:txBody>
          <a:bodyPr wrap="square">
            <a:spAutoFit/>
          </a:bodyPr>
          <a:lstStyle/>
          <a:p>
            <a:pPr algn="ctr"/>
            <a:r>
              <a:rPr lang="en-US" sz="4800" b="1" i="1" dirty="0">
                <a:solidFill>
                  <a:srgbClr val="FFFF00"/>
                </a:solidFill>
                <a:hlinkClick r:id="rId3">
                  <a:extLst>
                    <a:ext uri="{A12FA001-AC4F-418D-AE19-62706E023703}">
                      <ahyp:hlinkClr xmlns:ahyp="http://schemas.microsoft.com/office/drawing/2018/hyperlinkcolor" val="tx"/>
                    </a:ext>
                  </a:extLst>
                </a:hlinkClick>
              </a:rPr>
              <a:t>Pillars of Creation Seen In 4K Via James Webb Space Telescope | Watch (msn.com)</a:t>
            </a:r>
            <a:endParaRPr lang="en-US" sz="4800" b="1" i="1" dirty="0">
              <a:solidFill>
                <a:srgbClr val="FFFF00"/>
              </a:solidFill>
            </a:endParaRPr>
          </a:p>
        </p:txBody>
      </p:sp>
    </p:spTree>
    <p:extLst>
      <p:ext uri="{BB962C8B-B14F-4D97-AF65-F5344CB8AC3E}">
        <p14:creationId xmlns:p14="http://schemas.microsoft.com/office/powerpoint/2010/main" val="1628697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C1DE39-4059-500C-2F71-46B6DF0F5B86}"/>
              </a:ext>
            </a:extLst>
          </p:cNvPr>
          <p:cNvSpPr>
            <a:spLocks noGrp="1"/>
          </p:cNvSpPr>
          <p:nvPr>
            <p:ph idx="1"/>
          </p:nvPr>
        </p:nvSpPr>
        <p:spPr>
          <a:xfrm>
            <a:off x="0" y="0"/>
            <a:ext cx="12192000" cy="6858000"/>
          </a:xfrm>
        </p:spPr>
        <p:txBody>
          <a:bodyPr>
            <a:normAutofit lnSpcReduction="10000"/>
          </a:bodyPr>
          <a:lstStyle/>
          <a:p>
            <a:pPr marL="0" indent="0" algn="ctr">
              <a:buNone/>
            </a:pPr>
            <a:r>
              <a:rPr lang="en-US" sz="4800" b="0" i="0" dirty="0">
                <a:solidFill>
                  <a:srgbClr val="2B2B2B"/>
                </a:solidFill>
                <a:effectLst/>
                <a:latin typeface="Segoe UI" panose="020B0502040204020203" pitchFamily="34" charset="0"/>
              </a:rPr>
              <a:t>  </a:t>
            </a:r>
            <a:r>
              <a:rPr lang="en-US" sz="4800" b="1" i="1" dirty="0">
                <a:solidFill>
                  <a:srgbClr val="0D0452"/>
                </a:solidFill>
                <a:effectLst/>
                <a:latin typeface="Segoe UI" panose="020B0502040204020203" pitchFamily="34" charset="0"/>
              </a:rPr>
              <a:t>Scientists have discovered that our </a:t>
            </a:r>
            <a:r>
              <a:rPr lang="en-US" sz="4800" b="1" i="1" u="sng" dirty="0">
                <a:solidFill>
                  <a:srgbClr val="FF0000"/>
                </a:solidFill>
                <a:effectLst>
                  <a:outerShdw blurRad="38100" dist="38100" dir="2700000" algn="tl">
                    <a:srgbClr val="000000">
                      <a:alpha val="43137"/>
                    </a:srgbClr>
                  </a:outerShdw>
                </a:effectLst>
                <a:latin typeface="Segoe UI" panose="020B0502040204020203" pitchFamily="34" charset="0"/>
              </a:rPr>
              <a:t>Universe Had a Beginning</a:t>
            </a:r>
            <a:r>
              <a:rPr lang="en-US" sz="4800" b="1" i="1" dirty="0">
                <a:solidFill>
                  <a:srgbClr val="0D0452"/>
                </a:solidFill>
                <a:latin typeface="Segoe UI" panose="020B0502040204020203" pitchFamily="34" charset="0"/>
              </a:rPr>
              <a:t>!</a:t>
            </a:r>
            <a:r>
              <a:rPr lang="en-US" sz="4800" b="1" i="1" dirty="0">
                <a:solidFill>
                  <a:srgbClr val="0D0452"/>
                </a:solidFill>
                <a:effectLst/>
                <a:latin typeface="Segoe UI" panose="020B0502040204020203" pitchFamily="34" charset="0"/>
              </a:rPr>
              <a:t>                        </a:t>
            </a:r>
            <a:r>
              <a:rPr lang="en-US" sz="4800" b="1" i="1" dirty="0">
                <a:solidFill>
                  <a:srgbClr val="0D0452"/>
                </a:solidFill>
                <a:latin typeface="Segoe UI" panose="020B0502040204020203" pitchFamily="34" charset="0"/>
              </a:rPr>
              <a:t>   	</a:t>
            </a:r>
            <a:r>
              <a:rPr lang="en-US" sz="4800" b="1" i="1" u="sng" dirty="0">
                <a:solidFill>
                  <a:srgbClr val="FF0000"/>
                </a:solidFill>
                <a:effectLst>
                  <a:outerShdw blurRad="38100" dist="38100" dir="2700000" algn="tl">
                    <a:srgbClr val="000000">
                      <a:alpha val="43137"/>
                    </a:srgbClr>
                  </a:outerShdw>
                </a:effectLst>
                <a:latin typeface="Segoe UI" panose="020B0502040204020203" pitchFamily="34" charset="0"/>
              </a:rPr>
              <a:t>At Once, It Existed</a:t>
            </a:r>
            <a:r>
              <a:rPr lang="en-US" sz="4800" b="1" i="1" dirty="0">
                <a:solidFill>
                  <a:srgbClr val="0D0452"/>
                </a:solidFill>
                <a:latin typeface="Segoe UI" panose="020B0502040204020203" pitchFamily="34" charset="0"/>
              </a:rPr>
              <a:t>!</a:t>
            </a:r>
            <a:r>
              <a:rPr lang="en-US" sz="4800" b="1" i="1" dirty="0">
                <a:solidFill>
                  <a:srgbClr val="0D0452"/>
                </a:solidFill>
                <a:effectLst/>
                <a:latin typeface="Segoe UI" panose="020B0502040204020203" pitchFamily="34" charset="0"/>
              </a:rPr>
              <a:t>                            This discovery contradicts the long-standing beliefs of many skeptics that the universe is eternal and self-existent.   </a:t>
            </a:r>
          </a:p>
          <a:p>
            <a:pPr marL="0" indent="0" algn="l">
              <a:buNone/>
            </a:pPr>
            <a:r>
              <a:rPr lang="en-US" sz="4800" b="1" i="1" dirty="0">
                <a:solidFill>
                  <a:srgbClr val="0D0452"/>
                </a:solidFill>
                <a:effectLst/>
                <a:latin typeface="Segoe UI" panose="020B0502040204020203" pitchFamily="34" charset="0"/>
              </a:rPr>
              <a:t>      </a:t>
            </a:r>
            <a:r>
              <a:rPr lang="en-US" sz="4800" b="1" i="1" u="sng" dirty="0">
                <a:solidFill>
                  <a:srgbClr val="0D0452"/>
                </a:solidFill>
                <a:effectLst>
                  <a:outerShdw blurRad="38100" dist="38100" dir="2700000" algn="tl">
                    <a:srgbClr val="000000">
                      <a:alpha val="43137"/>
                    </a:srgbClr>
                  </a:outerShdw>
                </a:effectLst>
                <a:latin typeface="Segoe UI" panose="020B0502040204020203" pitchFamily="34" charset="0"/>
              </a:rPr>
              <a:t>Georges </a:t>
            </a:r>
            <a:r>
              <a:rPr lang="en-US" sz="4800" b="1" i="1" u="sng" dirty="0" err="1">
                <a:solidFill>
                  <a:srgbClr val="0D0452"/>
                </a:solidFill>
                <a:effectLst>
                  <a:outerShdw blurRad="38100" dist="38100" dir="2700000" algn="tl">
                    <a:srgbClr val="000000">
                      <a:alpha val="43137"/>
                    </a:srgbClr>
                  </a:outerShdw>
                </a:effectLst>
                <a:latin typeface="Segoe UI" panose="020B0502040204020203" pitchFamily="34" charset="0"/>
              </a:rPr>
              <a:t>Lemaître</a:t>
            </a:r>
            <a:r>
              <a:rPr lang="en-US" sz="4800" b="1" i="1" dirty="0">
                <a:solidFill>
                  <a:srgbClr val="0D0452"/>
                </a:solidFill>
                <a:effectLst>
                  <a:outerShdw blurRad="38100" dist="38100" dir="2700000" algn="tl">
                    <a:srgbClr val="000000">
                      <a:alpha val="43137"/>
                    </a:srgbClr>
                  </a:outerShdw>
                </a:effectLst>
                <a:latin typeface="Segoe UI" panose="020B0502040204020203" pitchFamily="34" charset="0"/>
              </a:rPr>
              <a:t> </a:t>
            </a:r>
            <a:r>
              <a:rPr lang="en-US" sz="4800" b="1" i="1" dirty="0">
                <a:solidFill>
                  <a:srgbClr val="0D0452"/>
                </a:solidFill>
                <a:effectLst/>
                <a:latin typeface="Segoe UI" panose="020B0502040204020203" pitchFamily="34" charset="0"/>
              </a:rPr>
              <a:t>and </a:t>
            </a:r>
            <a:r>
              <a:rPr lang="en-US" sz="4800" b="1" i="1" u="sng" dirty="0">
                <a:solidFill>
                  <a:srgbClr val="0D0452"/>
                </a:solidFill>
                <a:effectLst>
                  <a:outerShdw blurRad="38100" dist="38100" dir="2700000" algn="tl">
                    <a:srgbClr val="000000">
                      <a:alpha val="43137"/>
                    </a:srgbClr>
                  </a:outerShdw>
                </a:effectLst>
                <a:latin typeface="Segoe UI" panose="020B0502040204020203" pitchFamily="34" charset="0"/>
              </a:rPr>
              <a:t>Edwin Hubble </a:t>
            </a:r>
            <a:r>
              <a:rPr lang="en-US" sz="4800" b="1" i="1" dirty="0">
                <a:solidFill>
                  <a:srgbClr val="0D0452"/>
                </a:solidFill>
                <a:effectLst>
                  <a:outerShdw blurRad="38100" dist="38100" dir="2700000" algn="tl">
                    <a:srgbClr val="000000">
                      <a:alpha val="43137"/>
                    </a:srgbClr>
                  </a:outerShdw>
                </a:effectLst>
                <a:latin typeface="Segoe UI" panose="020B0502040204020203" pitchFamily="34" charset="0"/>
              </a:rPr>
              <a:t>Proved</a:t>
            </a:r>
            <a:r>
              <a:rPr lang="en-US" sz="4800" b="1" i="1" dirty="0">
                <a:solidFill>
                  <a:srgbClr val="0D0452"/>
                </a:solidFill>
                <a:effectLst/>
                <a:latin typeface="Segoe UI" panose="020B0502040204020203" pitchFamily="34" charset="0"/>
              </a:rPr>
              <a:t> to the </a:t>
            </a:r>
            <a:r>
              <a:rPr lang="en-US" sz="4800" b="1" i="1" u="sng" dirty="0">
                <a:solidFill>
                  <a:srgbClr val="0D0452"/>
                </a:solidFill>
                <a:effectLst>
                  <a:outerShdw blurRad="38100" dist="38100" dir="2700000" algn="tl">
                    <a:srgbClr val="000000">
                      <a:alpha val="43137"/>
                    </a:srgbClr>
                  </a:outerShdw>
                </a:effectLst>
                <a:latin typeface="Segoe UI" panose="020B0502040204020203" pitchFamily="34" charset="0"/>
              </a:rPr>
              <a:t>Scientific Community</a:t>
            </a:r>
            <a:r>
              <a:rPr lang="en-US" sz="4800" b="1" i="1" dirty="0">
                <a:solidFill>
                  <a:srgbClr val="0D0452"/>
                </a:solidFill>
                <a:effectLst>
                  <a:outerShdw blurRad="38100" dist="38100" dir="2700000" algn="tl">
                    <a:srgbClr val="000000">
                      <a:alpha val="43137"/>
                    </a:srgbClr>
                  </a:outerShdw>
                </a:effectLst>
                <a:latin typeface="Segoe UI" panose="020B0502040204020203" pitchFamily="34" charset="0"/>
              </a:rPr>
              <a:t> </a:t>
            </a:r>
            <a:r>
              <a:rPr lang="en-US" sz="4800" b="1" i="1" dirty="0">
                <a:solidFill>
                  <a:srgbClr val="0D0452"/>
                </a:solidFill>
                <a:effectLst/>
                <a:latin typeface="Segoe UI" panose="020B0502040204020203" pitchFamily="34" charset="0"/>
              </a:rPr>
              <a:t>that the </a:t>
            </a:r>
            <a:r>
              <a:rPr lang="en-US" sz="4800" b="1" i="1" u="sng" dirty="0">
                <a:solidFill>
                  <a:srgbClr val="0D0452"/>
                </a:solidFill>
                <a:effectLst>
                  <a:outerShdw blurRad="38100" dist="38100" dir="2700000" algn="tl">
                    <a:srgbClr val="000000">
                      <a:alpha val="43137"/>
                    </a:srgbClr>
                  </a:outerShdw>
                </a:effectLst>
                <a:latin typeface="Segoe UI" panose="020B0502040204020203" pitchFamily="34" charset="0"/>
              </a:rPr>
              <a:t>Universe is Expanding</a:t>
            </a:r>
            <a:r>
              <a:rPr lang="en-US" sz="4800" b="1" i="1" dirty="0">
                <a:solidFill>
                  <a:srgbClr val="0D0452"/>
                </a:solidFill>
                <a:effectLst/>
                <a:latin typeface="Segoe UI" panose="020B0502040204020203" pitchFamily="34" charset="0"/>
              </a:rPr>
              <a:t>, so therefore, it must have </a:t>
            </a:r>
            <a:r>
              <a:rPr lang="en-US" sz="4800" b="1" i="1" u="sng" dirty="0">
                <a:solidFill>
                  <a:srgbClr val="0D0452"/>
                </a:solidFill>
                <a:effectLst>
                  <a:outerShdw blurRad="38100" dist="38100" dir="2700000" algn="tl">
                    <a:srgbClr val="000000">
                      <a:alpha val="43137"/>
                    </a:srgbClr>
                  </a:outerShdw>
                </a:effectLst>
                <a:latin typeface="Segoe UI" panose="020B0502040204020203" pitchFamily="34" charset="0"/>
              </a:rPr>
              <a:t>Started</a:t>
            </a:r>
            <a:r>
              <a:rPr lang="en-US" sz="4800" b="1" i="1" dirty="0">
                <a:solidFill>
                  <a:srgbClr val="0D0452"/>
                </a:solidFill>
                <a:effectLst/>
                <a:latin typeface="Segoe UI" panose="020B0502040204020203" pitchFamily="34" charset="0"/>
              </a:rPr>
              <a:t> at a </a:t>
            </a:r>
          </a:p>
          <a:p>
            <a:pPr marL="0" indent="0" algn="l">
              <a:buNone/>
            </a:pPr>
            <a:r>
              <a:rPr lang="en-US" sz="4800" b="1" i="1" dirty="0">
                <a:solidFill>
                  <a:srgbClr val="0D0452"/>
                </a:solidFill>
                <a:latin typeface="Segoe UI" panose="020B0502040204020203" pitchFamily="34" charset="0"/>
              </a:rPr>
              <a:t>		</a:t>
            </a:r>
            <a:r>
              <a:rPr lang="en-US" sz="4800" b="1" i="1" dirty="0">
                <a:solidFill>
                  <a:srgbClr val="FF0000"/>
                </a:solidFill>
                <a:effectLst/>
                <a:latin typeface="Segoe UI" panose="020B0502040204020203" pitchFamily="34" charset="0"/>
              </a:rPr>
              <a:t>Certain </a:t>
            </a:r>
            <a:r>
              <a:rPr lang="en-US" sz="4800" b="1" i="1" dirty="0">
                <a:solidFill>
                  <a:srgbClr val="FF0000"/>
                </a:solidFill>
                <a:latin typeface="Segoe UI" panose="020B0502040204020203" pitchFamily="34" charset="0"/>
              </a:rPr>
              <a:t>M</a:t>
            </a:r>
            <a:r>
              <a:rPr lang="en-US" sz="4800" b="1" i="1" dirty="0">
                <a:solidFill>
                  <a:srgbClr val="FF0000"/>
                </a:solidFill>
                <a:effectLst/>
                <a:latin typeface="Segoe UI" panose="020B0502040204020203" pitchFamily="34" charset="0"/>
              </a:rPr>
              <a:t>oment </a:t>
            </a:r>
            <a:r>
              <a:rPr lang="en-US" sz="4800" b="1" i="1" dirty="0">
                <a:solidFill>
                  <a:srgbClr val="FF0000"/>
                </a:solidFill>
                <a:latin typeface="Segoe UI" panose="020B0502040204020203" pitchFamily="34" charset="0"/>
              </a:rPr>
              <a:t>I</a:t>
            </a:r>
            <a:r>
              <a:rPr lang="en-US" sz="4800" b="1" i="1" dirty="0">
                <a:solidFill>
                  <a:srgbClr val="FF0000"/>
                </a:solidFill>
                <a:effectLst/>
                <a:latin typeface="Segoe UI" panose="020B0502040204020203" pitchFamily="34" charset="0"/>
              </a:rPr>
              <a:t>n </a:t>
            </a:r>
            <a:r>
              <a:rPr lang="en-US" sz="4800" b="1" i="1" dirty="0">
                <a:solidFill>
                  <a:srgbClr val="FF0000"/>
                </a:solidFill>
                <a:latin typeface="Segoe UI" panose="020B0502040204020203" pitchFamily="34" charset="0"/>
              </a:rPr>
              <a:t>T</a:t>
            </a:r>
            <a:r>
              <a:rPr lang="en-US" sz="4800" b="1" i="1" dirty="0">
                <a:solidFill>
                  <a:srgbClr val="FF0000"/>
                </a:solidFill>
                <a:effectLst/>
                <a:latin typeface="Segoe UI" panose="020B0502040204020203" pitchFamily="34" charset="0"/>
              </a:rPr>
              <a:t>ime</a:t>
            </a:r>
            <a:r>
              <a:rPr lang="en-US" sz="4800" b="1" i="1" dirty="0">
                <a:solidFill>
                  <a:srgbClr val="0D0452"/>
                </a:solidFill>
                <a:effectLst/>
                <a:latin typeface="Segoe UI" panose="020B0502040204020203" pitchFamily="34" charset="0"/>
              </a:rPr>
              <a:t>.  </a:t>
            </a:r>
          </a:p>
          <a:p>
            <a:pPr marL="0" indent="0" algn="ctr">
              <a:buNone/>
            </a:pPr>
            <a:endParaRPr lang="en-US" dirty="0"/>
          </a:p>
        </p:txBody>
      </p:sp>
    </p:spTree>
    <p:extLst>
      <p:ext uri="{BB962C8B-B14F-4D97-AF65-F5344CB8AC3E}">
        <p14:creationId xmlns:p14="http://schemas.microsoft.com/office/powerpoint/2010/main" val="302895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ience Supports that God Created the Universe">
            <a:extLst>
              <a:ext uri="{FF2B5EF4-FFF2-40B4-BE49-F238E27FC236}">
                <a16:creationId xmlns:a16="http://schemas.microsoft.com/office/drawing/2014/main" id="{27A396FF-429B-F506-F2FC-92D664C8D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D97A60-C0E2-9DD6-56C5-E1C88CEB5611}"/>
              </a:ext>
            </a:extLst>
          </p:cNvPr>
          <p:cNvSpPr txBox="1"/>
          <p:nvPr/>
        </p:nvSpPr>
        <p:spPr>
          <a:xfrm>
            <a:off x="6990736" y="612504"/>
            <a:ext cx="5201263" cy="4652670"/>
          </a:xfrm>
          <a:prstGeom prst="rect">
            <a:avLst/>
          </a:prstGeom>
        </p:spPr>
        <p:txBody>
          <a:bodyPr vert="horz" lIns="91440" tIns="45720" rIns="91440" bIns="45720" rtlCol="0" anchor="ctr">
            <a:noAutofit/>
          </a:bodyPr>
          <a:lstStyle/>
          <a:p>
            <a:pPr algn="ctr"/>
            <a:r>
              <a:rPr lang="en-US" sz="6600" b="1" i="1" dirty="0">
                <a:solidFill>
                  <a:srgbClr val="FFFF00"/>
                </a:solidFill>
                <a:effectLst/>
                <a:latin typeface="Segoe UI" panose="020B0502040204020203" pitchFamily="34" charset="0"/>
              </a:rPr>
              <a:t>Science Supports that God Created the Universe</a:t>
            </a:r>
          </a:p>
        </p:txBody>
      </p:sp>
    </p:spTree>
    <p:extLst>
      <p:ext uri="{BB962C8B-B14F-4D97-AF65-F5344CB8AC3E}">
        <p14:creationId xmlns:p14="http://schemas.microsoft.com/office/powerpoint/2010/main" val="4256124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Redshifting Universe">
            <a:extLst>
              <a:ext uri="{FF2B5EF4-FFF2-40B4-BE49-F238E27FC236}">
                <a16:creationId xmlns:a16="http://schemas.microsoft.com/office/drawing/2014/main" id="{10150508-8E00-2B42-D138-7406AE5B7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F33DB4-C65E-F8E0-9115-D0ED74F1F938}"/>
              </a:ext>
            </a:extLst>
          </p:cNvPr>
          <p:cNvSpPr txBox="1"/>
          <p:nvPr/>
        </p:nvSpPr>
        <p:spPr>
          <a:xfrm>
            <a:off x="1342104" y="868599"/>
            <a:ext cx="8790038" cy="923330"/>
          </a:xfrm>
          <a:prstGeom prst="rect">
            <a:avLst/>
          </a:prstGeom>
          <a:noFill/>
        </p:spPr>
        <p:txBody>
          <a:bodyPr wrap="square">
            <a:spAutoFit/>
          </a:bodyPr>
          <a:lstStyle/>
          <a:p>
            <a:pPr algn="ctr"/>
            <a:r>
              <a:rPr lang="en-US" sz="5400" b="1" i="0" dirty="0">
                <a:solidFill>
                  <a:srgbClr val="FFFF00"/>
                </a:solidFill>
                <a:effectLst/>
                <a:latin typeface="Segoe UI" panose="020B0502040204020203" pitchFamily="34" charset="0"/>
              </a:rPr>
              <a:t>A </a:t>
            </a:r>
            <a:r>
              <a:rPr lang="en-US" sz="5400" b="1" i="0" dirty="0" err="1">
                <a:solidFill>
                  <a:srgbClr val="FFFF00"/>
                </a:solidFill>
                <a:effectLst/>
                <a:latin typeface="Segoe UI" panose="020B0502040204020203" pitchFamily="34" charset="0"/>
              </a:rPr>
              <a:t>Redshifting</a:t>
            </a:r>
            <a:r>
              <a:rPr lang="en-US" sz="5400" b="1" i="0" dirty="0">
                <a:solidFill>
                  <a:srgbClr val="FFFF00"/>
                </a:solidFill>
                <a:effectLst/>
                <a:latin typeface="Segoe UI" panose="020B0502040204020203" pitchFamily="34" charset="0"/>
              </a:rPr>
              <a:t> Universe</a:t>
            </a:r>
          </a:p>
        </p:txBody>
      </p:sp>
      <p:sp>
        <p:nvSpPr>
          <p:cNvPr id="4" name="TextBox 3">
            <a:extLst>
              <a:ext uri="{FF2B5EF4-FFF2-40B4-BE49-F238E27FC236}">
                <a16:creationId xmlns:a16="http://schemas.microsoft.com/office/drawing/2014/main" id="{F456422E-3088-0557-AA53-FB839FF074EA}"/>
              </a:ext>
            </a:extLst>
          </p:cNvPr>
          <p:cNvSpPr txBox="1"/>
          <p:nvPr/>
        </p:nvSpPr>
        <p:spPr>
          <a:xfrm>
            <a:off x="0" y="2511526"/>
            <a:ext cx="12191999" cy="1446550"/>
          </a:xfrm>
          <a:prstGeom prst="rect">
            <a:avLst/>
          </a:prstGeom>
          <a:noFill/>
        </p:spPr>
        <p:txBody>
          <a:bodyPr wrap="square">
            <a:spAutoFit/>
          </a:bodyPr>
          <a:lstStyle/>
          <a:p>
            <a:pPr algn="ctr"/>
            <a:r>
              <a:rPr lang="en-US" sz="4400" b="1" dirty="0">
                <a:solidFill>
                  <a:srgbClr val="FFFF00"/>
                </a:solidFill>
                <a:hlinkClick r:id="rId3">
                  <a:extLst>
                    <a:ext uri="{A12FA001-AC4F-418D-AE19-62706E023703}">
                      <ahyp:hlinkClr xmlns:ahyp="http://schemas.microsoft.com/office/drawing/2018/hyperlinkcolor" val="tx"/>
                    </a:ext>
                  </a:extLst>
                </a:hlinkClick>
              </a:rPr>
              <a:t>NASA James Webb telescope shows Penguin and Egg galaxies (usatoday.com)</a:t>
            </a:r>
            <a:endParaRPr lang="en-US" sz="4400" b="1" dirty="0">
              <a:solidFill>
                <a:srgbClr val="FFFF00"/>
              </a:solidFill>
            </a:endParaRPr>
          </a:p>
        </p:txBody>
      </p:sp>
    </p:spTree>
    <p:extLst>
      <p:ext uri="{BB962C8B-B14F-4D97-AF65-F5344CB8AC3E}">
        <p14:creationId xmlns:p14="http://schemas.microsoft.com/office/powerpoint/2010/main" val="195166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hoto taken by the James Webb Space Telescope shows the distorted spiral galaxy at center, the Penguin, and the compact elliptical galaxy at left, the Egg, locked in an active embrace.">
            <a:extLst>
              <a:ext uri="{FF2B5EF4-FFF2-40B4-BE49-F238E27FC236}">
                <a16:creationId xmlns:a16="http://schemas.microsoft.com/office/drawing/2014/main" id="{674DCF73-E031-D05F-4ADA-4A0134D38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69"/>
            <a:ext cx="6096000" cy="68181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68D7E4-DE41-7B21-9A8B-42924744C881}"/>
              </a:ext>
            </a:extLst>
          </p:cNvPr>
          <p:cNvSpPr txBox="1"/>
          <p:nvPr/>
        </p:nvSpPr>
        <p:spPr>
          <a:xfrm>
            <a:off x="6382365" y="878828"/>
            <a:ext cx="5681816" cy="4708981"/>
          </a:xfrm>
          <a:prstGeom prst="rect">
            <a:avLst/>
          </a:prstGeom>
          <a:noFill/>
        </p:spPr>
        <p:txBody>
          <a:bodyPr wrap="square">
            <a:spAutoFit/>
          </a:bodyPr>
          <a:lstStyle/>
          <a:p>
            <a:r>
              <a:rPr lang="en-US" sz="6000" dirty="0">
                <a:hlinkClick r:id="rId3"/>
              </a:rPr>
              <a:t>NASA James Webb telescope shows Penguin and Egg galaxies (usatoday.com)</a:t>
            </a:r>
            <a:endParaRPr lang="en-US" sz="6000" dirty="0"/>
          </a:p>
        </p:txBody>
      </p:sp>
    </p:spTree>
    <p:extLst>
      <p:ext uri="{BB962C8B-B14F-4D97-AF65-F5344CB8AC3E}">
        <p14:creationId xmlns:p14="http://schemas.microsoft.com/office/powerpoint/2010/main" val="502906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26A663-BFC5-615A-6926-B679E87C4086}"/>
              </a:ext>
            </a:extLst>
          </p:cNvPr>
          <p:cNvSpPr>
            <a:spLocks noGrp="1"/>
          </p:cNvSpPr>
          <p:nvPr>
            <p:ph idx="1"/>
          </p:nvPr>
        </p:nvSpPr>
        <p:spPr>
          <a:xfrm>
            <a:off x="0" y="0"/>
            <a:ext cx="12192000" cy="6858000"/>
          </a:xfrm>
        </p:spPr>
        <p:txBody>
          <a:bodyPr>
            <a:normAutofit fontScale="92500"/>
          </a:bodyPr>
          <a:lstStyle/>
          <a:p>
            <a:pPr marL="0" indent="0" algn="l">
              <a:buNone/>
            </a:pPr>
            <a:r>
              <a:rPr lang="en-US" b="0" i="0" dirty="0">
                <a:solidFill>
                  <a:srgbClr val="2B2B2B"/>
                </a:solidFill>
                <a:effectLst/>
                <a:latin typeface="Segoe UI" panose="020B0502040204020203" pitchFamily="34" charset="0"/>
              </a:rPr>
              <a:t>       </a:t>
            </a:r>
            <a:r>
              <a:rPr lang="en-US" b="0" i="0" u="sng" dirty="0">
                <a:solidFill>
                  <a:srgbClr val="2B2B2B"/>
                </a:solidFill>
                <a:effectLst>
                  <a:outerShdw blurRad="38100" dist="38100" dir="2700000" algn="tl">
                    <a:srgbClr val="000000">
                      <a:alpha val="43137"/>
                    </a:srgbClr>
                  </a:outerShdw>
                </a:effectLst>
                <a:latin typeface="Segoe UI" panose="020B0502040204020203" pitchFamily="34" charset="0"/>
              </a:rPr>
              <a:t> </a:t>
            </a:r>
          </a:p>
          <a:p>
            <a:pPr marL="0" indent="0" algn="l">
              <a:buNone/>
            </a:pPr>
            <a:r>
              <a:rPr lang="en-US" sz="3600" dirty="0">
                <a:solidFill>
                  <a:srgbClr val="2B2B2B"/>
                </a:solidFill>
                <a:effectLst>
                  <a:outerShdw blurRad="38100" dist="38100" dir="2700000" algn="tl">
                    <a:srgbClr val="000000">
                      <a:alpha val="43137"/>
                    </a:srgbClr>
                  </a:outerShdw>
                </a:effectLst>
                <a:latin typeface="Segoe UI" panose="020B0502040204020203" pitchFamily="34" charset="0"/>
              </a:rPr>
              <a:t>       </a:t>
            </a:r>
            <a:r>
              <a:rPr lang="en-US" sz="3600" b="1" i="1" u="sng" dirty="0" err="1">
                <a:solidFill>
                  <a:srgbClr val="0D0452"/>
                </a:solidFill>
                <a:effectLst>
                  <a:outerShdw blurRad="38100" dist="38100" dir="2700000" algn="tl">
                    <a:srgbClr val="000000">
                      <a:alpha val="43137"/>
                    </a:srgbClr>
                  </a:outerShdw>
                </a:effectLst>
                <a:latin typeface="Segoe UI" panose="020B0502040204020203" pitchFamily="34" charset="0"/>
              </a:rPr>
              <a:t>Lemaître</a:t>
            </a:r>
            <a:r>
              <a:rPr lang="en-US" sz="3600" b="1" i="1" dirty="0">
                <a:solidFill>
                  <a:srgbClr val="0D0452"/>
                </a:solidFill>
                <a:effectLst>
                  <a:outerShdw blurRad="38100" dist="38100" dir="2700000" algn="tl">
                    <a:srgbClr val="000000">
                      <a:alpha val="43137"/>
                    </a:srgbClr>
                  </a:outerShdw>
                </a:effectLst>
                <a:latin typeface="Segoe UI" panose="020B0502040204020203" pitchFamily="34" charset="0"/>
              </a:rPr>
              <a:t> </a:t>
            </a:r>
            <a:r>
              <a:rPr lang="en-US" sz="3600" b="1" i="1" dirty="0">
                <a:solidFill>
                  <a:srgbClr val="0D0452"/>
                </a:solidFill>
                <a:effectLst/>
                <a:latin typeface="Segoe UI" panose="020B0502040204020203" pitchFamily="34" charset="0"/>
              </a:rPr>
              <a:t>and </a:t>
            </a:r>
            <a:r>
              <a:rPr lang="en-US" sz="3600" b="1" i="1" u="sng" dirty="0">
                <a:solidFill>
                  <a:srgbClr val="0D0452"/>
                </a:solidFill>
                <a:effectLst>
                  <a:outerShdw blurRad="38100" dist="38100" dir="2700000" algn="tl">
                    <a:srgbClr val="000000">
                      <a:alpha val="43137"/>
                    </a:srgbClr>
                  </a:outerShdw>
                </a:effectLst>
                <a:latin typeface="Segoe UI" panose="020B0502040204020203" pitchFamily="34" charset="0"/>
              </a:rPr>
              <a:t>Hubble</a:t>
            </a:r>
            <a:r>
              <a:rPr lang="en-US" sz="3600" b="1" i="1" dirty="0">
                <a:solidFill>
                  <a:srgbClr val="0D0452"/>
                </a:solidFill>
                <a:effectLst/>
                <a:latin typeface="Segoe UI" panose="020B0502040204020203" pitchFamily="34" charset="0"/>
              </a:rPr>
              <a:t> discovered the continuous expansion of the universe by studying </a:t>
            </a:r>
            <a:r>
              <a:rPr lang="en-US" sz="3600" b="1" i="1" dirty="0">
                <a:solidFill>
                  <a:srgbClr val="FF0000"/>
                </a:solidFill>
                <a:effectLst/>
                <a:latin typeface="Segoe UI" panose="020B0502040204020203" pitchFamily="34" charset="0"/>
              </a:rPr>
              <a:t>Redshift</a:t>
            </a:r>
            <a:r>
              <a:rPr lang="en-US" sz="3600" b="1" i="1" dirty="0">
                <a:solidFill>
                  <a:srgbClr val="0D0452"/>
                </a:solidFill>
                <a:effectLst/>
                <a:latin typeface="Segoe UI" panose="020B0502040204020203" pitchFamily="34" charset="0"/>
              </a:rPr>
              <a:t>. </a:t>
            </a:r>
            <a:r>
              <a:rPr lang="en-US" sz="3600" b="1" i="1" u="sng" dirty="0">
                <a:solidFill>
                  <a:srgbClr val="0D0452"/>
                </a:solidFill>
                <a:effectLst>
                  <a:outerShdw blurRad="38100" dist="38100" dir="2700000" algn="tl">
                    <a:srgbClr val="000000">
                      <a:alpha val="43137"/>
                    </a:srgbClr>
                  </a:outerShdw>
                </a:effectLst>
                <a:latin typeface="Segoe UI" panose="020B0502040204020203" pitchFamily="34" charset="0"/>
                <a:hlinkClick r:id="rId2">
                  <a:extLst>
                    <a:ext uri="{A12FA001-AC4F-418D-AE19-62706E023703}">
                      <ahyp:hlinkClr xmlns:ahyp="http://schemas.microsoft.com/office/drawing/2018/hyperlinkcolor" val="tx"/>
                    </a:ext>
                  </a:extLst>
                </a:hlinkClick>
              </a:rPr>
              <a:t>According to Britannica</a:t>
            </a:r>
            <a:r>
              <a:rPr lang="en-US" sz="3600" b="1" i="1" dirty="0">
                <a:solidFill>
                  <a:srgbClr val="0D0452"/>
                </a:solidFill>
                <a:effectLst/>
                <a:latin typeface="Segoe UI" panose="020B0502040204020203" pitchFamily="34" charset="0"/>
              </a:rPr>
              <a:t>, </a:t>
            </a:r>
            <a:r>
              <a:rPr lang="en-US" sz="3600" b="1" i="1" dirty="0">
                <a:solidFill>
                  <a:srgbClr val="FF0000"/>
                </a:solidFill>
                <a:effectLst>
                  <a:outerShdw blurRad="38100" dist="38100" dir="2700000" algn="tl">
                    <a:srgbClr val="000000">
                      <a:alpha val="43137"/>
                    </a:srgbClr>
                  </a:outerShdw>
                </a:effectLst>
                <a:latin typeface="Segoe UI" panose="020B0502040204020203" pitchFamily="34" charset="0"/>
              </a:rPr>
              <a:t>Redshift</a:t>
            </a:r>
            <a:r>
              <a:rPr lang="en-US" sz="3600" b="1" i="1" dirty="0">
                <a:solidFill>
                  <a:srgbClr val="0D0452"/>
                </a:solidFill>
                <a:effectLst/>
                <a:latin typeface="Segoe UI" panose="020B0502040204020203" pitchFamily="34" charset="0"/>
              </a:rPr>
              <a:t> is “Displacement of the Spectrum of an Astronomical </a:t>
            </a:r>
            <a:r>
              <a:rPr lang="en-US" sz="3600" b="1" i="1" dirty="0">
                <a:solidFill>
                  <a:srgbClr val="0D0452"/>
                </a:solidFill>
                <a:latin typeface="Segoe UI" panose="020B0502040204020203" pitchFamily="34" charset="0"/>
              </a:rPr>
              <a:t>O</a:t>
            </a:r>
            <a:r>
              <a:rPr lang="en-US" sz="3600" b="1" i="1" dirty="0">
                <a:solidFill>
                  <a:srgbClr val="0D0452"/>
                </a:solidFill>
                <a:effectLst/>
                <a:latin typeface="Segoe UI" panose="020B0502040204020203" pitchFamily="34" charset="0"/>
              </a:rPr>
              <a:t>bject toward longer (</a:t>
            </a:r>
            <a:r>
              <a:rPr lang="en-US" sz="3600" b="1" i="1" dirty="0">
                <a:solidFill>
                  <a:srgbClr val="FF0000"/>
                </a:solidFill>
                <a:effectLst/>
                <a:latin typeface="Segoe UI" panose="020B0502040204020203" pitchFamily="34" charset="0"/>
              </a:rPr>
              <a:t>Red</a:t>
            </a:r>
            <a:r>
              <a:rPr lang="en-US" sz="3600" b="1" i="1" dirty="0">
                <a:solidFill>
                  <a:srgbClr val="0D0452"/>
                </a:solidFill>
                <a:effectLst/>
                <a:latin typeface="Segoe UI" panose="020B0502040204020203" pitchFamily="34" charset="0"/>
              </a:rPr>
              <a:t>) wavelengths… It is attributed to the </a:t>
            </a:r>
            <a:r>
              <a:rPr lang="en-US" sz="3600" b="1" i="1" u="sng" dirty="0">
                <a:solidFill>
                  <a:srgbClr val="0D0452"/>
                </a:solidFill>
                <a:effectLst>
                  <a:outerShdw blurRad="38100" dist="38100" dir="2700000" algn="tl">
                    <a:srgbClr val="000000">
                      <a:alpha val="43137"/>
                    </a:srgbClr>
                  </a:outerShdw>
                </a:effectLst>
                <a:latin typeface="Segoe UI" panose="020B0502040204020203" pitchFamily="34" charset="0"/>
              </a:rPr>
              <a:t>Doppler</a:t>
            </a:r>
            <a:r>
              <a:rPr lang="en-US" sz="3600" b="1" i="1" dirty="0">
                <a:solidFill>
                  <a:srgbClr val="0D0452"/>
                </a:solidFill>
                <a:effectLst/>
                <a:latin typeface="Segoe UI" panose="020B0502040204020203" pitchFamily="34" charset="0"/>
              </a:rPr>
              <a:t> effect, a </a:t>
            </a:r>
            <a:r>
              <a:rPr lang="en-US" sz="3600" b="1" i="1" u="sng" dirty="0">
                <a:solidFill>
                  <a:srgbClr val="0D0452"/>
                </a:solidFill>
                <a:effectLst>
                  <a:outerShdw blurRad="38100" dist="38100" dir="2700000" algn="tl">
                    <a:srgbClr val="000000">
                      <a:alpha val="43137"/>
                    </a:srgbClr>
                  </a:outerShdw>
                </a:effectLst>
                <a:latin typeface="Segoe UI" panose="020B0502040204020203" pitchFamily="34" charset="0"/>
              </a:rPr>
              <a:t>Change in Wavelength </a:t>
            </a:r>
            <a:r>
              <a:rPr lang="en-US" sz="3600" b="1" i="1" dirty="0">
                <a:solidFill>
                  <a:srgbClr val="0D0452"/>
                </a:solidFill>
                <a:effectLst/>
                <a:latin typeface="Segoe UI" panose="020B0502040204020203" pitchFamily="34" charset="0"/>
              </a:rPr>
              <a:t>that results when a given source of waves… and an observer are in motion </a:t>
            </a:r>
            <a:r>
              <a:rPr lang="en-US" sz="3600" b="1" i="1" u="sng" dirty="0">
                <a:solidFill>
                  <a:srgbClr val="0D0452"/>
                </a:solidFill>
                <a:effectLst>
                  <a:outerShdw blurRad="38100" dist="38100" dir="2700000" algn="tl">
                    <a:srgbClr val="000000">
                      <a:alpha val="43137"/>
                    </a:srgbClr>
                  </a:outerShdw>
                </a:effectLst>
                <a:latin typeface="Segoe UI" panose="020B0502040204020203" pitchFamily="34" charset="0"/>
              </a:rPr>
              <a:t>with respect to</a:t>
            </a:r>
            <a:r>
              <a:rPr lang="en-US" sz="3600" b="1" i="1" dirty="0">
                <a:solidFill>
                  <a:srgbClr val="0D0452"/>
                </a:solidFill>
                <a:effectLst/>
                <a:latin typeface="Segoe UI" panose="020B0502040204020203" pitchFamily="34" charset="0"/>
              </a:rPr>
              <a:t> each other.”  </a:t>
            </a:r>
          </a:p>
          <a:p>
            <a:pPr marL="0" indent="0" algn="l">
              <a:buNone/>
            </a:pPr>
            <a:r>
              <a:rPr lang="en-US" sz="3600" b="1" i="1" dirty="0">
                <a:solidFill>
                  <a:srgbClr val="0D0452"/>
                </a:solidFill>
                <a:effectLst/>
                <a:latin typeface="Segoe UI" panose="020B0502040204020203" pitchFamily="34" charset="0"/>
              </a:rPr>
              <a:t>        Essentially, by observing </a:t>
            </a:r>
            <a:r>
              <a:rPr lang="en-US" sz="3600" b="1" i="1" dirty="0">
                <a:solidFill>
                  <a:srgbClr val="FF0000"/>
                </a:solidFill>
                <a:effectLst>
                  <a:outerShdw blurRad="38100" dist="38100" dir="2700000" algn="tl">
                    <a:srgbClr val="000000">
                      <a:alpha val="43137"/>
                    </a:srgbClr>
                  </a:outerShdw>
                </a:effectLst>
                <a:latin typeface="Segoe UI" panose="020B0502040204020203" pitchFamily="34" charset="0"/>
              </a:rPr>
              <a:t>Redshift</a:t>
            </a:r>
            <a:r>
              <a:rPr lang="en-US" sz="3600" b="1" i="1" dirty="0">
                <a:solidFill>
                  <a:srgbClr val="0D0452"/>
                </a:solidFill>
                <a:effectLst/>
                <a:latin typeface="Segoe UI" panose="020B0502040204020203" pitchFamily="34" charset="0"/>
              </a:rPr>
              <a:t> in </a:t>
            </a:r>
            <a:r>
              <a:rPr lang="en-US" sz="3600" b="1" i="1" u="sng" dirty="0">
                <a:solidFill>
                  <a:srgbClr val="0D0452"/>
                </a:solidFill>
                <a:effectLst>
                  <a:outerShdw blurRad="38100" dist="38100" dir="2700000" algn="tl">
                    <a:srgbClr val="000000">
                      <a:alpha val="43137"/>
                    </a:srgbClr>
                  </a:outerShdw>
                </a:effectLst>
                <a:latin typeface="Segoe UI" panose="020B0502040204020203" pitchFamily="34" charset="0"/>
              </a:rPr>
              <a:t>Distant Galaxies</a:t>
            </a:r>
            <a:r>
              <a:rPr lang="en-US" sz="3600" b="1" i="1" dirty="0">
                <a:solidFill>
                  <a:srgbClr val="0D0452"/>
                </a:solidFill>
                <a:effectLst/>
                <a:latin typeface="Segoe UI" panose="020B0502040204020203" pitchFamily="34" charset="0"/>
              </a:rPr>
              <a:t>, </a:t>
            </a:r>
            <a:r>
              <a:rPr lang="en-US" sz="3600" b="1" i="1" u="sng" dirty="0" err="1">
                <a:solidFill>
                  <a:srgbClr val="0D0452"/>
                </a:solidFill>
                <a:effectLst>
                  <a:outerShdw blurRad="38100" dist="38100" dir="2700000" algn="tl">
                    <a:srgbClr val="000000">
                      <a:alpha val="43137"/>
                    </a:srgbClr>
                  </a:outerShdw>
                </a:effectLst>
                <a:latin typeface="Segoe UI" panose="020B0502040204020203" pitchFamily="34" charset="0"/>
              </a:rPr>
              <a:t>Lemaître</a:t>
            </a:r>
            <a:r>
              <a:rPr lang="en-US" sz="3600" b="1" i="1" dirty="0">
                <a:solidFill>
                  <a:srgbClr val="0D0452"/>
                </a:solidFill>
                <a:effectLst/>
                <a:latin typeface="Segoe UI" panose="020B0502040204020203" pitchFamily="34" charset="0"/>
              </a:rPr>
              <a:t> and </a:t>
            </a:r>
            <a:r>
              <a:rPr lang="en-US" sz="3600" b="1" i="1" u="sng" dirty="0">
                <a:solidFill>
                  <a:srgbClr val="0D0452"/>
                </a:solidFill>
                <a:effectLst>
                  <a:outerShdw blurRad="38100" dist="38100" dir="2700000" algn="tl">
                    <a:srgbClr val="000000">
                      <a:alpha val="43137"/>
                    </a:srgbClr>
                  </a:outerShdw>
                </a:effectLst>
                <a:latin typeface="Segoe UI" panose="020B0502040204020203" pitchFamily="34" charset="0"/>
              </a:rPr>
              <a:t>Hubble</a:t>
            </a:r>
            <a:r>
              <a:rPr lang="en-US" sz="3600" b="1" i="1" dirty="0">
                <a:solidFill>
                  <a:srgbClr val="0D0452"/>
                </a:solidFill>
                <a:effectLst/>
                <a:latin typeface="Segoe UI" panose="020B0502040204020203" pitchFamily="34" charset="0"/>
              </a:rPr>
              <a:t> discovered that </a:t>
            </a:r>
            <a:r>
              <a:rPr lang="en-US" sz="3600" b="1" i="1" u="sng" dirty="0">
                <a:solidFill>
                  <a:srgbClr val="0D0452"/>
                </a:solidFill>
                <a:effectLst>
                  <a:outerShdw blurRad="38100" dist="38100" dir="2700000" algn="tl">
                    <a:srgbClr val="000000">
                      <a:alpha val="43137"/>
                    </a:srgbClr>
                  </a:outerShdw>
                </a:effectLst>
                <a:latin typeface="Segoe UI" panose="020B0502040204020203" pitchFamily="34" charset="0"/>
              </a:rPr>
              <a:t>galaxies are moving </a:t>
            </a:r>
            <a:r>
              <a:rPr lang="en-US" sz="3600" b="1" i="1" dirty="0">
                <a:solidFill>
                  <a:srgbClr val="0D0452"/>
                </a:solidFill>
                <a:effectLst/>
                <a:latin typeface="Segoe UI" panose="020B0502040204020203" pitchFamily="34" charset="0"/>
              </a:rPr>
              <a:t>away from the </a:t>
            </a:r>
            <a:r>
              <a:rPr lang="en-US" sz="3600" b="1" i="1" dirty="0">
                <a:solidFill>
                  <a:srgbClr val="FF0000"/>
                </a:solidFill>
                <a:effectLst>
                  <a:outerShdw blurRad="38100" dist="38100" dir="2700000" algn="tl">
                    <a:srgbClr val="000000">
                      <a:alpha val="43137"/>
                    </a:srgbClr>
                  </a:outerShdw>
                </a:effectLst>
                <a:latin typeface="Segoe UI" panose="020B0502040204020203" pitchFamily="34" charset="0"/>
              </a:rPr>
              <a:t>Earth</a:t>
            </a:r>
            <a:r>
              <a:rPr lang="en-US" sz="3600" b="1" i="1" dirty="0">
                <a:solidFill>
                  <a:srgbClr val="0D0452"/>
                </a:solidFill>
                <a:effectLst/>
                <a:latin typeface="Segoe UI" panose="020B0502040204020203" pitchFamily="34" charset="0"/>
              </a:rPr>
              <a:t>, implying that the universe is </a:t>
            </a:r>
            <a:r>
              <a:rPr lang="en-US" sz="3600" b="1" i="1" u="sng" dirty="0">
                <a:solidFill>
                  <a:srgbClr val="0D0452"/>
                </a:solidFill>
                <a:effectLst>
                  <a:outerShdw blurRad="38100" dist="38100" dir="2700000" algn="tl">
                    <a:srgbClr val="000000">
                      <a:alpha val="43137"/>
                    </a:srgbClr>
                  </a:outerShdw>
                </a:effectLst>
                <a:latin typeface="Segoe UI" panose="020B0502040204020203" pitchFamily="34" charset="0"/>
              </a:rPr>
              <a:t>expanding outwards</a:t>
            </a:r>
            <a:r>
              <a:rPr lang="en-US" sz="3600" b="1" i="1" dirty="0">
                <a:solidFill>
                  <a:srgbClr val="0D0452"/>
                </a:solidFill>
                <a:effectLst/>
                <a:latin typeface="Segoe UI" panose="020B0502040204020203" pitchFamily="34" charset="0"/>
              </a:rPr>
              <a:t>. Additionally, galaxies that are farther from </a:t>
            </a:r>
            <a:r>
              <a:rPr lang="en-US" sz="3600" b="1" i="1" dirty="0">
                <a:solidFill>
                  <a:srgbClr val="FF0000"/>
                </a:solidFill>
                <a:effectLst>
                  <a:outerShdw blurRad="38100" dist="38100" dir="2700000" algn="tl">
                    <a:srgbClr val="000000">
                      <a:alpha val="43137"/>
                    </a:srgbClr>
                  </a:outerShdw>
                </a:effectLst>
                <a:latin typeface="Segoe UI" panose="020B0502040204020203" pitchFamily="34" charset="0"/>
              </a:rPr>
              <a:t>Earth</a:t>
            </a:r>
            <a:r>
              <a:rPr lang="en-US" sz="3600" b="1" i="1" dirty="0">
                <a:solidFill>
                  <a:srgbClr val="0D0452"/>
                </a:solidFill>
                <a:effectLst/>
                <a:latin typeface="Segoe UI" panose="020B0502040204020203" pitchFamily="34" charset="0"/>
              </a:rPr>
              <a:t> move away </a:t>
            </a:r>
            <a:r>
              <a:rPr lang="en-US" sz="3600" b="1" i="1" u="sng" dirty="0">
                <a:solidFill>
                  <a:srgbClr val="0D0452"/>
                </a:solidFill>
                <a:effectLst>
                  <a:outerShdw blurRad="38100" dist="38100" dir="2700000" algn="tl">
                    <a:srgbClr val="000000">
                      <a:alpha val="43137"/>
                    </a:srgbClr>
                  </a:outerShdw>
                </a:effectLst>
                <a:latin typeface="Segoe UI" panose="020B0502040204020203" pitchFamily="34" charset="0"/>
              </a:rPr>
              <a:t>faster than those that are closer</a:t>
            </a:r>
            <a:r>
              <a:rPr lang="en-US" sz="3600" b="1" i="1" dirty="0">
                <a:solidFill>
                  <a:srgbClr val="0D0452"/>
                </a:solidFill>
                <a:effectLst/>
                <a:latin typeface="Segoe UI" panose="020B0502040204020203" pitchFamily="34" charset="0"/>
              </a:rPr>
              <a:t>.   </a:t>
            </a:r>
          </a:p>
          <a:p>
            <a:endParaRPr lang="en-US" dirty="0"/>
          </a:p>
        </p:txBody>
      </p:sp>
    </p:spTree>
    <p:extLst>
      <p:ext uri="{BB962C8B-B14F-4D97-AF65-F5344CB8AC3E}">
        <p14:creationId xmlns:p14="http://schemas.microsoft.com/office/powerpoint/2010/main" val="41996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nvincing Einstein">
            <a:extLst>
              <a:ext uri="{FF2B5EF4-FFF2-40B4-BE49-F238E27FC236}">
                <a16:creationId xmlns:a16="http://schemas.microsoft.com/office/drawing/2014/main" id="{F3DE092D-9435-B62D-EF3E-7A3B3A005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E5D018-EF92-4FB6-DA74-9B650CF6ED60}"/>
              </a:ext>
            </a:extLst>
          </p:cNvPr>
          <p:cNvSpPr txBox="1"/>
          <p:nvPr/>
        </p:nvSpPr>
        <p:spPr>
          <a:xfrm>
            <a:off x="0" y="1194619"/>
            <a:ext cx="2875935" cy="1600438"/>
          </a:xfrm>
          <a:prstGeom prst="rect">
            <a:avLst/>
          </a:prstGeom>
          <a:noFill/>
        </p:spPr>
        <p:txBody>
          <a:bodyPr wrap="square">
            <a:spAutoFit/>
          </a:bodyPr>
          <a:lstStyle/>
          <a:p>
            <a:pPr algn="ctr"/>
            <a:r>
              <a:rPr lang="en-US" b="1" i="0" dirty="0">
                <a:solidFill>
                  <a:srgbClr val="2B2B2B"/>
                </a:solidFill>
                <a:effectLst/>
                <a:latin typeface="Segoe UI" panose="020B0502040204020203" pitchFamily="34" charset="0"/>
              </a:rPr>
              <a:t>             </a:t>
            </a:r>
            <a:r>
              <a:rPr lang="en-US" sz="4000" b="1" i="0" dirty="0">
                <a:solidFill>
                  <a:srgbClr val="2B2B2B"/>
                </a:solidFill>
                <a:effectLst/>
                <a:latin typeface="Segoe UI" panose="020B0502040204020203" pitchFamily="34" charset="0"/>
              </a:rPr>
              <a:t>Convincing</a:t>
            </a:r>
          </a:p>
          <a:p>
            <a:pPr algn="ctr"/>
            <a:r>
              <a:rPr lang="en-US" sz="4000" b="1" i="0" dirty="0">
                <a:solidFill>
                  <a:srgbClr val="2B2B2B"/>
                </a:solidFill>
                <a:effectLst/>
                <a:latin typeface="Segoe UI" panose="020B0502040204020203" pitchFamily="34" charset="0"/>
              </a:rPr>
              <a:t> Einstein</a:t>
            </a:r>
          </a:p>
        </p:txBody>
      </p:sp>
      <p:sp>
        <p:nvSpPr>
          <p:cNvPr id="4" name="TextBox 3">
            <a:extLst>
              <a:ext uri="{FF2B5EF4-FFF2-40B4-BE49-F238E27FC236}">
                <a16:creationId xmlns:a16="http://schemas.microsoft.com/office/drawing/2014/main" id="{C57B69AE-666D-D429-F891-40F0814110B4}"/>
              </a:ext>
            </a:extLst>
          </p:cNvPr>
          <p:cNvSpPr txBox="1"/>
          <p:nvPr/>
        </p:nvSpPr>
        <p:spPr>
          <a:xfrm>
            <a:off x="9202994" y="58846"/>
            <a:ext cx="2989006" cy="6740307"/>
          </a:xfrm>
          <a:prstGeom prst="rect">
            <a:avLst/>
          </a:prstGeom>
          <a:noFill/>
        </p:spPr>
        <p:txBody>
          <a:bodyPr wrap="square">
            <a:spAutoFit/>
          </a:bodyPr>
          <a:lstStyle/>
          <a:p>
            <a:pPr marL="0" indent="0" algn="ctr">
              <a:buNone/>
            </a:pPr>
            <a:r>
              <a:rPr lang="en-US" sz="3600" b="1" i="1" dirty="0">
                <a:solidFill>
                  <a:srgbClr val="0D0452"/>
                </a:solidFill>
                <a:effectLst>
                  <a:outerShdw blurRad="38100" dist="38100" dir="2700000" algn="tl">
                    <a:srgbClr val="000000">
                      <a:alpha val="43137"/>
                    </a:srgbClr>
                  </a:outerShdw>
                </a:effectLst>
                <a:latin typeface="Segoe UI" panose="020B0502040204020203" pitchFamily="34" charset="0"/>
              </a:rPr>
              <a:t>Einstein</a:t>
            </a:r>
            <a:r>
              <a:rPr lang="en-US" sz="3600" b="1" i="1" dirty="0">
                <a:solidFill>
                  <a:srgbClr val="0D0452"/>
                </a:solidFill>
                <a:effectLst/>
                <a:latin typeface="Segoe UI" panose="020B0502040204020203" pitchFamily="34" charset="0"/>
              </a:rPr>
              <a:t> described  his initial refusal to accept the idea of an expanding universe as “</a:t>
            </a:r>
            <a:r>
              <a:rPr lang="en-US" sz="3600" b="1" i="1" dirty="0">
                <a:solidFill>
                  <a:srgbClr val="FF0000"/>
                </a:solidFill>
                <a:effectLst/>
                <a:latin typeface="Segoe UI" panose="020B0502040204020203" pitchFamily="34" charset="0"/>
              </a:rPr>
              <a:t>the greatest blunder</a:t>
            </a:r>
            <a:r>
              <a:rPr lang="en-US" sz="3600" b="1" i="1" dirty="0">
                <a:solidFill>
                  <a:srgbClr val="0D0452"/>
                </a:solidFill>
                <a:effectLst/>
                <a:latin typeface="Segoe UI" panose="020B0502040204020203" pitchFamily="34" charset="0"/>
              </a:rPr>
              <a:t>” </a:t>
            </a:r>
          </a:p>
          <a:p>
            <a:pPr marL="0" indent="0" algn="ctr">
              <a:buNone/>
            </a:pPr>
            <a:r>
              <a:rPr lang="en-US" sz="3600" b="1" i="1" dirty="0">
                <a:solidFill>
                  <a:srgbClr val="0D0452"/>
                </a:solidFill>
                <a:effectLst/>
                <a:latin typeface="Segoe UI" panose="020B0502040204020203" pitchFamily="34" charset="0"/>
              </a:rPr>
              <a:t>of his career.   </a:t>
            </a:r>
          </a:p>
        </p:txBody>
      </p:sp>
    </p:spTree>
    <p:extLst>
      <p:ext uri="{BB962C8B-B14F-4D97-AF65-F5344CB8AC3E}">
        <p14:creationId xmlns:p14="http://schemas.microsoft.com/office/powerpoint/2010/main" val="317593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ED575C-A664-6F84-FB50-22C94D4812AD}"/>
              </a:ext>
            </a:extLst>
          </p:cNvPr>
          <p:cNvSpPr>
            <a:spLocks noGrp="1"/>
          </p:cNvSpPr>
          <p:nvPr>
            <p:ph idx="1"/>
          </p:nvPr>
        </p:nvSpPr>
        <p:spPr>
          <a:xfrm>
            <a:off x="0" y="0"/>
            <a:ext cx="12192000" cy="6858000"/>
          </a:xfrm>
        </p:spPr>
        <p:txBody>
          <a:bodyPr>
            <a:normAutofit lnSpcReduction="10000"/>
          </a:bodyPr>
          <a:lstStyle/>
          <a:p>
            <a:pPr marL="0" indent="0" algn="l">
              <a:buNone/>
            </a:pPr>
            <a:r>
              <a:rPr lang="en-US" b="0" i="0" dirty="0">
                <a:solidFill>
                  <a:srgbClr val="2B2B2B"/>
                </a:solidFill>
                <a:effectLst/>
                <a:latin typeface="Segoe UI" panose="020B0502040204020203" pitchFamily="34" charset="0"/>
              </a:rPr>
              <a:t>        </a:t>
            </a:r>
            <a:r>
              <a:rPr lang="en-US" sz="4400" b="1" i="1" dirty="0">
                <a:solidFill>
                  <a:srgbClr val="0D0452"/>
                </a:solidFill>
                <a:effectLst/>
                <a:latin typeface="Segoe UI" panose="020B0502040204020203" pitchFamily="34" charset="0"/>
              </a:rPr>
              <a:t>For many years, famous </a:t>
            </a:r>
            <a:r>
              <a:rPr lang="en-US" sz="4400" b="1" i="1" u="sng" dirty="0">
                <a:solidFill>
                  <a:srgbClr val="FF0000"/>
                </a:solidFill>
                <a:effectLst>
                  <a:outerShdw blurRad="38100" dist="38100" dir="2700000" algn="tl">
                    <a:srgbClr val="000000">
                      <a:alpha val="43137"/>
                    </a:srgbClr>
                  </a:outerShdw>
                </a:effectLst>
                <a:latin typeface="Segoe UI" panose="020B0502040204020203" pitchFamily="34" charset="0"/>
              </a:rPr>
              <a:t>Scientist Albert Einstein</a:t>
            </a:r>
            <a:r>
              <a:rPr lang="en-US" sz="4400" b="1" i="1" dirty="0">
                <a:solidFill>
                  <a:srgbClr val="0D0452"/>
                </a:solidFill>
                <a:effectLst/>
                <a:latin typeface="Segoe UI" panose="020B0502040204020203" pitchFamily="34" charset="0"/>
              </a:rPr>
              <a:t> </a:t>
            </a:r>
            <a:r>
              <a:rPr lang="en-US" sz="4400" b="1" i="1" u="sng" dirty="0">
                <a:solidFill>
                  <a:srgbClr val="0D0452"/>
                </a:solidFill>
                <a:effectLst/>
                <a:latin typeface="Segoe UI" panose="020B0502040204020203" pitchFamily="34" charset="0"/>
              </a:rPr>
              <a:t>did not believe in an expanding universe</a:t>
            </a:r>
            <a:r>
              <a:rPr lang="en-US" sz="4400" b="1" i="1" dirty="0">
                <a:solidFill>
                  <a:srgbClr val="0D0452"/>
                </a:solidFill>
                <a:effectLst/>
                <a:latin typeface="Segoe UI" panose="020B0502040204020203" pitchFamily="34" charset="0"/>
              </a:rPr>
              <a:t>; his calculations supported a static one. However, he began to change his mind once meeting with </a:t>
            </a:r>
            <a:r>
              <a:rPr lang="en-US" sz="4400" b="1" i="1" u="sng" dirty="0">
                <a:solidFill>
                  <a:srgbClr val="0D0452"/>
                </a:solidFill>
                <a:effectLst>
                  <a:outerShdw blurRad="38100" dist="38100" dir="2700000" algn="tl">
                    <a:srgbClr val="000000">
                      <a:alpha val="43137"/>
                    </a:srgbClr>
                  </a:outerShdw>
                </a:effectLst>
                <a:latin typeface="Segoe UI" panose="020B0502040204020203" pitchFamily="34" charset="0"/>
              </a:rPr>
              <a:t>Hubble</a:t>
            </a:r>
            <a:r>
              <a:rPr lang="en-US" sz="4400" b="1" i="1" dirty="0">
                <a:solidFill>
                  <a:srgbClr val="0D0452"/>
                </a:solidFill>
                <a:effectLst/>
                <a:latin typeface="Segoe UI" panose="020B0502040204020203" pitchFamily="34" charset="0"/>
              </a:rPr>
              <a:t>.</a:t>
            </a:r>
          </a:p>
          <a:p>
            <a:pPr marL="0" indent="0" algn="l">
              <a:buNone/>
            </a:pPr>
            <a:r>
              <a:rPr lang="en-US" sz="4400" b="1" i="1" dirty="0">
                <a:solidFill>
                  <a:srgbClr val="0D0452"/>
                </a:solidFill>
                <a:effectLst/>
                <a:latin typeface="Segoe UI" panose="020B0502040204020203" pitchFamily="34" charset="0"/>
              </a:rPr>
              <a:t>        In </a:t>
            </a:r>
            <a:r>
              <a:rPr lang="en-US" sz="4400" b="1" i="1" dirty="0">
                <a:solidFill>
                  <a:srgbClr val="FF0000"/>
                </a:solidFill>
                <a:effectLst>
                  <a:outerShdw blurRad="38100" dist="38100" dir="2700000" algn="tl">
                    <a:srgbClr val="000000">
                      <a:alpha val="43137"/>
                    </a:srgbClr>
                  </a:outerShdw>
                </a:effectLst>
                <a:latin typeface="Segoe UI" panose="020B0502040204020203" pitchFamily="34" charset="0"/>
              </a:rPr>
              <a:t>1931, Einstein </a:t>
            </a:r>
            <a:r>
              <a:rPr lang="en-US" sz="4400" b="1" i="1" dirty="0">
                <a:solidFill>
                  <a:srgbClr val="0D0452"/>
                </a:solidFill>
                <a:effectLst/>
                <a:latin typeface="Segoe UI" panose="020B0502040204020203" pitchFamily="34" charset="0"/>
              </a:rPr>
              <a:t>met with </a:t>
            </a:r>
            <a:r>
              <a:rPr lang="en-US" sz="4400" b="1" i="1" u="sng" dirty="0">
                <a:solidFill>
                  <a:srgbClr val="0D0452"/>
                </a:solidFill>
                <a:effectLst>
                  <a:outerShdw blurRad="38100" dist="38100" dir="2700000" algn="tl">
                    <a:srgbClr val="000000">
                      <a:alpha val="43137"/>
                    </a:srgbClr>
                  </a:outerShdw>
                </a:effectLst>
                <a:latin typeface="Segoe UI" panose="020B0502040204020203" pitchFamily="34" charset="0"/>
              </a:rPr>
              <a:t>Hubble</a:t>
            </a:r>
            <a:r>
              <a:rPr lang="en-US" sz="4400" b="1" i="1" dirty="0">
                <a:solidFill>
                  <a:srgbClr val="0D0452"/>
                </a:solidFill>
                <a:effectLst/>
                <a:latin typeface="Segoe UI" panose="020B0502040204020203" pitchFamily="34" charset="0"/>
              </a:rPr>
              <a:t> and reviewed his and </a:t>
            </a:r>
            <a:r>
              <a:rPr lang="en-US" sz="4400" b="1" i="1" u="sng" dirty="0" err="1">
                <a:solidFill>
                  <a:srgbClr val="0D0452"/>
                </a:solidFill>
                <a:effectLst>
                  <a:outerShdw blurRad="38100" dist="38100" dir="2700000" algn="tl">
                    <a:srgbClr val="000000">
                      <a:alpha val="43137"/>
                    </a:srgbClr>
                  </a:outerShdw>
                </a:effectLst>
                <a:latin typeface="Segoe UI" panose="020B0502040204020203" pitchFamily="34" charset="0"/>
              </a:rPr>
              <a:t>Lemaître’s</a:t>
            </a:r>
            <a:r>
              <a:rPr lang="en-US" sz="4400" b="1" i="1" dirty="0">
                <a:solidFill>
                  <a:srgbClr val="0D0452"/>
                </a:solidFill>
                <a:effectLst/>
                <a:latin typeface="Segoe UI" panose="020B0502040204020203" pitchFamily="34" charset="0"/>
              </a:rPr>
              <a:t> </a:t>
            </a:r>
            <a:r>
              <a:rPr lang="en-US" sz="4400" b="1" i="1" dirty="0">
                <a:solidFill>
                  <a:srgbClr val="FF0000"/>
                </a:solidFill>
                <a:effectLst/>
                <a:latin typeface="Segoe UI" panose="020B0502040204020203" pitchFamily="34" charset="0"/>
              </a:rPr>
              <a:t>Redshift</a:t>
            </a:r>
            <a:r>
              <a:rPr lang="en-US" sz="4400" b="1" i="1" dirty="0">
                <a:solidFill>
                  <a:srgbClr val="0D0452"/>
                </a:solidFill>
                <a:effectLst/>
                <a:latin typeface="Segoe UI" panose="020B0502040204020203" pitchFamily="34" charset="0"/>
              </a:rPr>
              <a:t> </a:t>
            </a:r>
            <a:r>
              <a:rPr lang="en-US" sz="4400" b="1" i="1" dirty="0">
                <a:solidFill>
                  <a:srgbClr val="FF0000"/>
                </a:solidFill>
                <a:effectLst>
                  <a:outerShdw blurRad="38100" dist="38100" dir="2700000" algn="tl">
                    <a:srgbClr val="000000">
                      <a:alpha val="43137"/>
                    </a:srgbClr>
                  </a:outerShdw>
                </a:effectLst>
                <a:latin typeface="Segoe UI" panose="020B0502040204020203" pitchFamily="34" charset="0"/>
              </a:rPr>
              <a:t>Evidence</a:t>
            </a:r>
            <a:r>
              <a:rPr lang="en-US" sz="4400" b="1" i="1" dirty="0">
                <a:solidFill>
                  <a:srgbClr val="0D0452"/>
                </a:solidFill>
                <a:effectLst/>
                <a:latin typeface="Segoe UI" panose="020B0502040204020203" pitchFamily="34" charset="0"/>
              </a:rPr>
              <a:t>. Upon recognizing this amazing new discovery, </a:t>
            </a:r>
            <a:r>
              <a:rPr lang="en-US" sz="4400" b="1" i="1" dirty="0">
                <a:solidFill>
                  <a:srgbClr val="0D0452"/>
                </a:solidFill>
                <a:effectLst>
                  <a:outerShdw blurRad="38100" dist="38100" dir="2700000" algn="tl">
                    <a:srgbClr val="000000">
                      <a:alpha val="43137"/>
                    </a:srgbClr>
                  </a:outerShdw>
                </a:effectLst>
                <a:latin typeface="Segoe UI" panose="020B0502040204020203" pitchFamily="34" charset="0"/>
              </a:rPr>
              <a:t>Einstein</a:t>
            </a:r>
            <a:r>
              <a:rPr lang="en-US" sz="4400" b="1" i="1" dirty="0">
                <a:solidFill>
                  <a:srgbClr val="0D0452"/>
                </a:solidFill>
                <a:effectLst/>
                <a:latin typeface="Segoe UI" panose="020B0502040204020203" pitchFamily="34" charset="0"/>
              </a:rPr>
              <a:t> described his initial refusal to accept the idea of an expanding universe as “</a:t>
            </a:r>
            <a:r>
              <a:rPr lang="en-US" sz="4400" b="1" i="1" dirty="0">
                <a:solidFill>
                  <a:srgbClr val="FF0000"/>
                </a:solidFill>
                <a:effectLst/>
                <a:latin typeface="Segoe UI" panose="020B0502040204020203" pitchFamily="34" charset="0"/>
              </a:rPr>
              <a:t>the greatest blunder</a:t>
            </a:r>
            <a:r>
              <a:rPr lang="en-US" sz="4400" b="1" i="1" dirty="0">
                <a:solidFill>
                  <a:srgbClr val="0D0452"/>
                </a:solidFill>
                <a:effectLst/>
                <a:latin typeface="Segoe UI" panose="020B0502040204020203" pitchFamily="34" charset="0"/>
              </a:rPr>
              <a:t>” of his career.   </a:t>
            </a:r>
          </a:p>
          <a:p>
            <a:endParaRPr lang="en-US" dirty="0"/>
          </a:p>
        </p:txBody>
      </p:sp>
    </p:spTree>
    <p:extLst>
      <p:ext uri="{BB962C8B-B14F-4D97-AF65-F5344CB8AC3E}">
        <p14:creationId xmlns:p14="http://schemas.microsoft.com/office/powerpoint/2010/main" val="129138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nsistent with the Bible">
            <a:extLst>
              <a:ext uri="{FF2B5EF4-FFF2-40B4-BE49-F238E27FC236}">
                <a16:creationId xmlns:a16="http://schemas.microsoft.com/office/drawing/2014/main" id="{071415C9-A629-E29C-B39D-31B28B810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50C757-C4A1-1DD0-5F5F-B2352B346B50}"/>
              </a:ext>
            </a:extLst>
          </p:cNvPr>
          <p:cNvSpPr txBox="1"/>
          <p:nvPr/>
        </p:nvSpPr>
        <p:spPr>
          <a:xfrm>
            <a:off x="1106129" y="361024"/>
            <a:ext cx="10441858" cy="1107996"/>
          </a:xfrm>
          <a:prstGeom prst="rect">
            <a:avLst/>
          </a:prstGeom>
          <a:noFill/>
        </p:spPr>
        <p:txBody>
          <a:bodyPr wrap="square">
            <a:spAutoFit/>
          </a:bodyPr>
          <a:lstStyle/>
          <a:p>
            <a:pPr algn="l"/>
            <a:r>
              <a:rPr lang="en-US" sz="6600" b="1" i="1" dirty="0">
                <a:solidFill>
                  <a:srgbClr val="FFFF00"/>
                </a:solidFill>
                <a:effectLst>
                  <a:outerShdw blurRad="38100" dist="38100" dir="2700000" algn="tl">
                    <a:srgbClr val="000000">
                      <a:alpha val="43137"/>
                    </a:srgbClr>
                  </a:outerShdw>
                </a:effectLst>
                <a:latin typeface="Segoe UI" panose="020B0502040204020203" pitchFamily="34" charset="0"/>
              </a:rPr>
              <a:t>Consistent with the Bible</a:t>
            </a:r>
          </a:p>
        </p:txBody>
      </p:sp>
    </p:spTree>
    <p:extLst>
      <p:ext uri="{BB962C8B-B14F-4D97-AF65-F5344CB8AC3E}">
        <p14:creationId xmlns:p14="http://schemas.microsoft.com/office/powerpoint/2010/main" val="3436661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E93019-E113-C748-FF5B-13C523D2085F}"/>
              </a:ext>
            </a:extLst>
          </p:cNvPr>
          <p:cNvSpPr>
            <a:spLocks noGrp="1"/>
          </p:cNvSpPr>
          <p:nvPr>
            <p:ph idx="1"/>
          </p:nvPr>
        </p:nvSpPr>
        <p:spPr>
          <a:xfrm>
            <a:off x="0" y="0"/>
            <a:ext cx="12192000" cy="6858000"/>
          </a:xfrm>
        </p:spPr>
        <p:txBody>
          <a:bodyPr/>
          <a:lstStyle/>
          <a:p>
            <a:pPr marL="0" indent="0" algn="l">
              <a:buNone/>
            </a:pPr>
            <a:r>
              <a:rPr lang="en-US" b="0" i="0" dirty="0">
                <a:solidFill>
                  <a:srgbClr val="2B2B2B"/>
                </a:solidFill>
                <a:effectLst/>
                <a:latin typeface="Segoe UI" panose="020B0502040204020203" pitchFamily="34" charset="0"/>
              </a:rPr>
              <a:t>        </a:t>
            </a:r>
            <a:r>
              <a:rPr lang="en-US" sz="4800" b="1" i="1" dirty="0">
                <a:solidFill>
                  <a:srgbClr val="FF0000"/>
                </a:solidFill>
                <a:effectLst/>
                <a:latin typeface="Segoe UI" panose="020B0502040204020203" pitchFamily="34" charset="0"/>
              </a:rPr>
              <a:t>A</a:t>
            </a:r>
            <a:r>
              <a:rPr lang="en-US" sz="4800" b="1" i="1" dirty="0">
                <a:solidFill>
                  <a:srgbClr val="0D0452"/>
                </a:solidFill>
                <a:effectLst/>
                <a:latin typeface="Segoe UI" panose="020B0502040204020203" pitchFamily="34" charset="0"/>
              </a:rPr>
              <a:t> </a:t>
            </a:r>
            <a:r>
              <a:rPr lang="en-US" sz="4800" b="1" i="1" u="sng" dirty="0">
                <a:solidFill>
                  <a:srgbClr val="0D0452"/>
                </a:solidFill>
                <a:effectLst>
                  <a:outerShdw blurRad="38100" dist="38100" dir="2700000" algn="tl">
                    <a:srgbClr val="000000">
                      <a:alpha val="43137"/>
                    </a:srgbClr>
                  </a:outerShdw>
                </a:effectLst>
                <a:latin typeface="Segoe UI" panose="020B0502040204020203" pitchFamily="34" charset="0"/>
              </a:rPr>
              <a:t>Universe</a:t>
            </a:r>
            <a:r>
              <a:rPr lang="en-US" sz="4800" b="1" i="1" dirty="0">
                <a:solidFill>
                  <a:srgbClr val="0D0452"/>
                </a:solidFill>
                <a:effectLst/>
                <a:latin typeface="Segoe UI" panose="020B0502040204020203" pitchFamily="34" charset="0"/>
              </a:rPr>
              <a:t> with a </a:t>
            </a:r>
            <a:r>
              <a:rPr lang="en-US" sz="4800" b="1" i="1" u="sng" dirty="0">
                <a:solidFill>
                  <a:srgbClr val="0D0452"/>
                </a:solidFill>
                <a:effectLst>
                  <a:outerShdw blurRad="38100" dist="38100" dir="2700000" algn="tl">
                    <a:srgbClr val="000000">
                      <a:alpha val="43137"/>
                    </a:srgbClr>
                  </a:outerShdw>
                </a:effectLst>
                <a:latin typeface="Segoe UI" panose="020B0502040204020203" pitchFamily="34" charset="0"/>
              </a:rPr>
              <a:t>Starting Point Suggests</a:t>
            </a:r>
            <a:r>
              <a:rPr lang="en-US" sz="4800" b="1" i="1" dirty="0">
                <a:solidFill>
                  <a:srgbClr val="0D0452"/>
                </a:solidFill>
                <a:effectLst/>
                <a:latin typeface="Segoe UI" panose="020B0502040204020203" pitchFamily="34" charset="0"/>
              </a:rPr>
              <a:t> that </a:t>
            </a:r>
            <a:r>
              <a:rPr lang="en-US" sz="4800" b="1" i="1" dirty="0">
                <a:solidFill>
                  <a:srgbClr val="FF0000"/>
                </a:solidFill>
                <a:effectLst/>
                <a:latin typeface="Segoe UI" panose="020B0502040204020203" pitchFamily="34" charset="0"/>
              </a:rPr>
              <a:t>A </a:t>
            </a:r>
            <a:r>
              <a:rPr lang="en-US" sz="4800" b="1" i="1" u="sng" dirty="0">
                <a:solidFill>
                  <a:srgbClr val="FF0000"/>
                </a:solidFill>
                <a:effectLst>
                  <a:outerShdw blurRad="38100" dist="38100" dir="2700000" algn="tl">
                    <a:srgbClr val="000000">
                      <a:alpha val="43137"/>
                    </a:srgbClr>
                  </a:outerShdw>
                </a:effectLst>
                <a:latin typeface="Segoe UI" panose="020B0502040204020203" pitchFamily="34" charset="0"/>
              </a:rPr>
              <a:t>God</a:t>
            </a:r>
            <a:r>
              <a:rPr lang="en-US" sz="4800" b="1" i="1" dirty="0">
                <a:solidFill>
                  <a:srgbClr val="FF0000"/>
                </a:solidFill>
                <a:effectLst/>
                <a:latin typeface="Segoe UI" panose="020B0502040204020203" pitchFamily="34" charset="0"/>
              </a:rPr>
              <a:t> </a:t>
            </a:r>
            <a:r>
              <a:rPr lang="en-US" sz="4800" b="1" i="1" dirty="0">
                <a:solidFill>
                  <a:srgbClr val="FF0000"/>
                </a:solidFill>
                <a:latin typeface="Segoe UI" panose="020B0502040204020203" pitchFamily="34" charset="0"/>
              </a:rPr>
              <a:t>C</a:t>
            </a:r>
            <a:r>
              <a:rPr lang="en-US" sz="4800" b="1" i="1" dirty="0">
                <a:solidFill>
                  <a:srgbClr val="FF0000"/>
                </a:solidFill>
                <a:effectLst/>
                <a:latin typeface="Segoe UI" panose="020B0502040204020203" pitchFamily="34" charset="0"/>
              </a:rPr>
              <a:t>reated </a:t>
            </a:r>
            <a:r>
              <a:rPr lang="en-US" sz="4800" b="1" i="1" u="sng" dirty="0">
                <a:solidFill>
                  <a:srgbClr val="FF0000"/>
                </a:solidFill>
                <a:effectLst>
                  <a:outerShdw blurRad="38100" dist="38100" dir="2700000" algn="tl">
                    <a:srgbClr val="000000">
                      <a:alpha val="43137"/>
                    </a:srgbClr>
                  </a:outerShdw>
                </a:effectLst>
                <a:latin typeface="Segoe UI" panose="020B0502040204020203" pitchFamily="34" charset="0"/>
              </a:rPr>
              <a:t>It</a:t>
            </a:r>
            <a:r>
              <a:rPr lang="en-US" sz="4800" b="1" i="1" dirty="0">
                <a:solidFill>
                  <a:srgbClr val="0D0452"/>
                </a:solidFill>
                <a:effectLst/>
                <a:latin typeface="Segoe UI" panose="020B0502040204020203" pitchFamily="34" charset="0"/>
              </a:rPr>
              <a:t>. </a:t>
            </a:r>
            <a:r>
              <a:rPr lang="en-US" sz="4800" b="1" i="1" dirty="0">
                <a:solidFill>
                  <a:srgbClr val="0D0452"/>
                </a:solidFill>
                <a:effectLst>
                  <a:outerShdw blurRad="38100" dist="38100" dir="2700000" algn="tl">
                    <a:srgbClr val="000000">
                      <a:alpha val="43137"/>
                    </a:srgbClr>
                  </a:outerShdw>
                </a:effectLst>
                <a:latin typeface="Segoe UI" panose="020B0502040204020203" pitchFamily="34" charset="0"/>
              </a:rPr>
              <a:t>Nobel Laureate Arno Penzias</a:t>
            </a:r>
            <a:r>
              <a:rPr lang="en-US" sz="4800" b="1" i="1" dirty="0">
                <a:solidFill>
                  <a:srgbClr val="0D0452"/>
                </a:solidFill>
                <a:effectLst/>
                <a:latin typeface="Segoe UI" panose="020B0502040204020203" pitchFamily="34" charset="0"/>
              </a:rPr>
              <a:t> </a:t>
            </a:r>
            <a:r>
              <a:rPr lang="en-US" sz="4800" b="1" i="1" dirty="0">
                <a:solidFill>
                  <a:srgbClr val="FF0000"/>
                </a:solidFill>
                <a:effectLst/>
                <a:latin typeface="Segoe UI" panose="020B0502040204020203" pitchFamily="34" charset="0"/>
              </a:rPr>
              <a:t>agreed that the idea of the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Universe Beginning </a:t>
            </a:r>
            <a:r>
              <a:rPr lang="en-US" sz="4800" b="1" i="1" u="sng" dirty="0">
                <a:solidFill>
                  <a:srgbClr val="FF0000"/>
                </a:solidFill>
                <a:effectLst>
                  <a:outerShdw blurRad="38100" dist="38100" dir="2700000" algn="tl">
                    <a:srgbClr val="000000">
                      <a:alpha val="43137"/>
                    </a:srgbClr>
                  </a:outerShdw>
                </a:effectLst>
                <a:latin typeface="Segoe UI" panose="020B0502040204020203" pitchFamily="34" charset="0"/>
              </a:rPr>
              <a:t>at once</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 </a:t>
            </a:r>
            <a:r>
              <a:rPr lang="en-US" sz="4800" b="1" i="1" dirty="0">
                <a:solidFill>
                  <a:srgbClr val="FF0000"/>
                </a:solidFill>
                <a:effectLst/>
                <a:latin typeface="Segoe UI" panose="020B0502040204020203" pitchFamily="34" charset="0"/>
              </a:rPr>
              <a:t>is </a:t>
            </a:r>
            <a:r>
              <a:rPr lang="en-US" sz="4800" b="1" i="1" u="sng" dirty="0">
                <a:solidFill>
                  <a:srgbClr val="FF0000"/>
                </a:solidFill>
                <a:effectLst/>
                <a:latin typeface="Segoe UI" panose="020B0502040204020203" pitchFamily="34" charset="0"/>
              </a:rPr>
              <a:t>Consistent with </a:t>
            </a:r>
            <a:r>
              <a:rPr lang="en-US" sz="4800" b="1" i="1" u="sng" dirty="0">
                <a:solidFill>
                  <a:srgbClr val="FF0000"/>
                </a:solidFill>
                <a:effectLst>
                  <a:outerShdw blurRad="38100" dist="38100" dir="2700000" algn="tl">
                    <a:srgbClr val="000000">
                      <a:alpha val="43137"/>
                    </a:srgbClr>
                  </a:outerShdw>
                </a:effectLst>
                <a:latin typeface="Segoe UI" panose="020B0502040204020203" pitchFamily="34" charset="0"/>
              </a:rPr>
              <a:t>Biblical</a:t>
            </a:r>
            <a:r>
              <a:rPr lang="en-US" sz="4800" b="1" i="1" u="sng" dirty="0">
                <a:solidFill>
                  <a:srgbClr val="FF0000"/>
                </a:solidFill>
                <a:effectLst/>
                <a:latin typeface="Segoe UI" panose="020B0502040204020203" pitchFamily="34" charset="0"/>
              </a:rPr>
              <a:t> </a:t>
            </a:r>
            <a:r>
              <a:rPr lang="en-US" sz="4800" b="1" i="1" u="sng" dirty="0">
                <a:solidFill>
                  <a:srgbClr val="FF0000"/>
                </a:solidFill>
                <a:latin typeface="Segoe UI" panose="020B0502040204020203" pitchFamily="34" charset="0"/>
              </a:rPr>
              <a:t>D</a:t>
            </a:r>
            <a:r>
              <a:rPr lang="en-US" sz="4800" b="1" i="1" u="sng" dirty="0">
                <a:solidFill>
                  <a:srgbClr val="FF0000"/>
                </a:solidFill>
                <a:effectLst/>
                <a:latin typeface="Segoe UI" panose="020B0502040204020203" pitchFamily="34" charset="0"/>
              </a:rPr>
              <a:t>escriptions</a:t>
            </a:r>
            <a:r>
              <a:rPr lang="en-US" sz="4800" b="1" i="1" dirty="0">
                <a:solidFill>
                  <a:srgbClr val="0D0452"/>
                </a:solidFill>
                <a:effectLst/>
                <a:latin typeface="Segoe UI" panose="020B0502040204020203" pitchFamily="34" charset="0"/>
              </a:rPr>
              <a:t>.   </a:t>
            </a:r>
          </a:p>
          <a:p>
            <a:pPr marL="0" indent="0" algn="l">
              <a:buNone/>
            </a:pPr>
            <a:r>
              <a:rPr lang="en-US" sz="4800" b="1" i="1" dirty="0">
                <a:solidFill>
                  <a:srgbClr val="0D0452"/>
                </a:solidFill>
                <a:effectLst/>
                <a:latin typeface="Segoe UI" panose="020B0502040204020203" pitchFamily="34" charset="0"/>
              </a:rPr>
              <a:t>        Therefore,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Redshift</a:t>
            </a:r>
            <a:r>
              <a:rPr lang="en-US" sz="4800" b="1" i="1" dirty="0">
                <a:solidFill>
                  <a:srgbClr val="0D0452"/>
                </a:solidFill>
                <a:effectLst/>
                <a:latin typeface="Segoe UI" panose="020B0502040204020203" pitchFamily="34" charset="0"/>
              </a:rPr>
              <a:t> </a:t>
            </a:r>
            <a:r>
              <a:rPr lang="en-US" sz="4800" b="1" i="1" u="sng" dirty="0">
                <a:solidFill>
                  <a:srgbClr val="0D0452"/>
                </a:solidFill>
                <a:effectLst/>
                <a:latin typeface="Segoe UI" panose="020B0502040204020203" pitchFamily="34" charset="0"/>
              </a:rPr>
              <a:t>evidence</a:t>
            </a:r>
            <a:r>
              <a:rPr lang="en-US" sz="4800" b="1" i="1" dirty="0">
                <a:solidFill>
                  <a:srgbClr val="0D0452"/>
                </a:solidFill>
                <a:effectLst/>
                <a:latin typeface="Segoe UI" panose="020B0502040204020203" pitchFamily="34" charset="0"/>
              </a:rPr>
              <a:t> points to the suggestion that </a:t>
            </a:r>
            <a:r>
              <a:rPr lang="en-US" sz="6000" b="1" i="1" u="sng" dirty="0">
                <a:solidFill>
                  <a:srgbClr val="FF0000"/>
                </a:solidFill>
                <a:effectLst>
                  <a:outerShdw blurRad="38100" dist="38100" dir="2700000" algn="tl">
                    <a:srgbClr val="000000">
                      <a:alpha val="43137"/>
                    </a:srgbClr>
                  </a:outerShdw>
                </a:effectLst>
                <a:latin typeface="Segoe UI" panose="020B0502040204020203" pitchFamily="34" charset="0"/>
              </a:rPr>
              <a:t>God</a:t>
            </a:r>
            <a:r>
              <a:rPr lang="en-US" sz="4800" b="1" i="1" dirty="0">
                <a:solidFill>
                  <a:srgbClr val="0D0452"/>
                </a:solidFill>
                <a:effectLst/>
                <a:latin typeface="Segoe UI" panose="020B0502040204020203" pitchFamily="34" charset="0"/>
              </a:rPr>
              <a:t>—</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An External, Divine Creator—Fashioned The Universe Purposefully </a:t>
            </a:r>
            <a:r>
              <a:rPr lang="en-US" sz="4800" b="1" i="1" u="sng" dirty="0">
                <a:solidFill>
                  <a:srgbClr val="FF0000"/>
                </a:solidFill>
                <a:effectLst>
                  <a:outerShdw blurRad="38100" dist="38100" dir="2700000" algn="tl">
                    <a:srgbClr val="000000">
                      <a:alpha val="43137"/>
                    </a:srgbClr>
                  </a:outerShdw>
                </a:effectLst>
                <a:latin typeface="Segoe UI" panose="020B0502040204020203" pitchFamily="34" charset="0"/>
              </a:rPr>
              <a:t>From Nothing</a:t>
            </a:r>
            <a:r>
              <a:rPr lang="en-US" sz="4800" b="1" i="1" dirty="0">
                <a:solidFill>
                  <a:srgbClr val="0D0452"/>
                </a:solidFill>
                <a:effectLst/>
                <a:latin typeface="Segoe UI" panose="020B0502040204020203" pitchFamily="34" charset="0"/>
              </a:rPr>
              <a:t>.     </a:t>
            </a:r>
          </a:p>
          <a:p>
            <a:pPr marL="0" indent="0" algn="ctr">
              <a:buNone/>
            </a:pPr>
            <a:endParaRPr lang="en-US" dirty="0"/>
          </a:p>
        </p:txBody>
      </p:sp>
    </p:spTree>
    <p:extLst>
      <p:ext uri="{BB962C8B-B14F-4D97-AF65-F5344CB8AC3E}">
        <p14:creationId xmlns:p14="http://schemas.microsoft.com/office/powerpoint/2010/main" val="358296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Goldilocks Universe">
            <a:extLst>
              <a:ext uri="{FF2B5EF4-FFF2-40B4-BE49-F238E27FC236}">
                <a16:creationId xmlns:a16="http://schemas.microsoft.com/office/drawing/2014/main" id="{FC6CCDFD-9BBD-40FF-D83C-17B8EEBD9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65C8AA-D035-91AC-FE26-8362AABFB352}"/>
              </a:ext>
            </a:extLst>
          </p:cNvPr>
          <p:cNvSpPr txBox="1"/>
          <p:nvPr/>
        </p:nvSpPr>
        <p:spPr>
          <a:xfrm>
            <a:off x="191729" y="169294"/>
            <a:ext cx="8849032" cy="1107996"/>
          </a:xfrm>
          <a:prstGeom prst="rect">
            <a:avLst/>
          </a:prstGeom>
          <a:noFill/>
        </p:spPr>
        <p:txBody>
          <a:bodyPr wrap="square">
            <a:spAutoFit/>
          </a:bodyPr>
          <a:lstStyle/>
          <a:p>
            <a:pPr algn="l"/>
            <a:r>
              <a:rPr lang="en-US" sz="6600" b="1" i="0" dirty="0">
                <a:solidFill>
                  <a:srgbClr val="FFFF00"/>
                </a:solidFill>
                <a:effectLst/>
                <a:latin typeface="Segoe UI" panose="020B0502040204020203" pitchFamily="34" charset="0"/>
              </a:rPr>
              <a:t>A Goldilocks Universe</a:t>
            </a:r>
          </a:p>
        </p:txBody>
      </p:sp>
    </p:spTree>
    <p:extLst>
      <p:ext uri="{BB962C8B-B14F-4D97-AF65-F5344CB8AC3E}">
        <p14:creationId xmlns:p14="http://schemas.microsoft.com/office/powerpoint/2010/main" val="3433081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A60ADA-2DF8-B3B6-3199-81AF6F311338}"/>
              </a:ext>
            </a:extLst>
          </p:cNvPr>
          <p:cNvSpPr>
            <a:spLocks noGrp="1"/>
          </p:cNvSpPr>
          <p:nvPr>
            <p:ph idx="1"/>
          </p:nvPr>
        </p:nvSpPr>
        <p:spPr>
          <a:xfrm>
            <a:off x="0" y="191729"/>
            <a:ext cx="12192000" cy="6858000"/>
          </a:xfrm>
        </p:spPr>
        <p:txBody>
          <a:bodyPr>
            <a:normAutofit lnSpcReduction="10000"/>
          </a:bodyPr>
          <a:lstStyle/>
          <a:p>
            <a:pPr marL="0" indent="0" algn="l">
              <a:buNone/>
            </a:pPr>
            <a:r>
              <a:rPr lang="en-US" b="0" i="0" dirty="0">
                <a:solidFill>
                  <a:srgbClr val="2B2B2B"/>
                </a:solidFill>
                <a:effectLst/>
                <a:latin typeface="Segoe UI" panose="020B0502040204020203" pitchFamily="34" charset="0"/>
              </a:rPr>
              <a:t>       </a:t>
            </a:r>
            <a:r>
              <a:rPr lang="en-US" sz="4000" b="1" i="1" u="sng" dirty="0">
                <a:solidFill>
                  <a:srgbClr val="0D0452"/>
                </a:solidFill>
                <a:effectLst>
                  <a:outerShdw blurRad="38100" dist="38100" dir="2700000" algn="tl">
                    <a:srgbClr val="000000">
                      <a:alpha val="43137"/>
                    </a:srgbClr>
                  </a:outerShdw>
                </a:effectLst>
                <a:latin typeface="Segoe UI" panose="020B0502040204020203" pitchFamily="34" charset="0"/>
              </a:rPr>
              <a:t>Physicists Describe</a:t>
            </a:r>
            <a:r>
              <a:rPr lang="en-US" sz="4000" b="1" i="1" dirty="0">
                <a:solidFill>
                  <a:srgbClr val="0D0452"/>
                </a:solidFill>
                <a:effectLst>
                  <a:outerShdw blurRad="38100" dist="38100" dir="2700000" algn="tl">
                    <a:srgbClr val="000000">
                      <a:alpha val="43137"/>
                    </a:srgbClr>
                  </a:outerShdw>
                </a:effectLst>
                <a:latin typeface="Segoe UI" panose="020B0502040204020203" pitchFamily="34" charset="0"/>
              </a:rPr>
              <a:t> </a:t>
            </a:r>
            <a:r>
              <a:rPr lang="en-US" sz="4000" b="1" i="1" dirty="0">
                <a:solidFill>
                  <a:srgbClr val="0D0452"/>
                </a:solidFill>
                <a:effectLst/>
                <a:latin typeface="Segoe UI" panose="020B0502040204020203" pitchFamily="34" charset="0"/>
              </a:rPr>
              <a:t>our </a:t>
            </a:r>
            <a:r>
              <a:rPr lang="en-US" sz="4000" b="1" i="1" dirty="0">
                <a:solidFill>
                  <a:srgbClr val="FF0000"/>
                </a:solidFill>
                <a:effectLst/>
                <a:latin typeface="Segoe UI" panose="020B0502040204020203" pitchFamily="34" charset="0"/>
              </a:rPr>
              <a:t>Earth</a:t>
            </a:r>
            <a:r>
              <a:rPr lang="en-US" sz="4000" b="1" i="1" dirty="0">
                <a:solidFill>
                  <a:srgbClr val="0D0452"/>
                </a:solidFill>
                <a:effectLst/>
                <a:latin typeface="Segoe UI" panose="020B0502040204020203" pitchFamily="34" charset="0"/>
              </a:rPr>
              <a:t>, our </a:t>
            </a:r>
            <a:r>
              <a:rPr lang="en-US" sz="4000" b="1" i="1" dirty="0">
                <a:solidFill>
                  <a:srgbClr val="FF0000"/>
                </a:solidFill>
                <a:effectLst/>
                <a:latin typeface="Segoe UI" panose="020B0502040204020203" pitchFamily="34" charset="0"/>
              </a:rPr>
              <a:t>Galaxy</a:t>
            </a:r>
            <a:r>
              <a:rPr lang="en-US" sz="4000" b="1" i="1" dirty="0">
                <a:solidFill>
                  <a:srgbClr val="0D0452"/>
                </a:solidFill>
                <a:effectLst/>
                <a:latin typeface="Segoe UI" panose="020B0502040204020203" pitchFamily="34" charset="0"/>
              </a:rPr>
              <a:t>, and consequently, </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Our Universe</a:t>
            </a:r>
            <a:r>
              <a:rPr lang="en-US" sz="4000" b="1" i="1" dirty="0">
                <a:solidFill>
                  <a:srgbClr val="0D0452"/>
                </a:solidFill>
                <a:effectLst/>
                <a:latin typeface="Segoe UI" panose="020B0502040204020203" pitchFamily="34" charset="0"/>
              </a:rPr>
              <a:t>, as a “</a:t>
            </a:r>
            <a:r>
              <a:rPr lang="en-US" sz="4000" b="1" i="1" dirty="0">
                <a:solidFill>
                  <a:srgbClr val="FF0000"/>
                </a:solidFill>
                <a:effectLst/>
                <a:latin typeface="Segoe UI" panose="020B0502040204020203" pitchFamily="34" charset="0"/>
              </a:rPr>
              <a:t>Goldilocks Universe</a:t>
            </a:r>
            <a:r>
              <a:rPr lang="en-US" sz="4000" b="1" i="1" dirty="0">
                <a:solidFill>
                  <a:srgbClr val="0D0452"/>
                </a:solidFill>
                <a:effectLst/>
                <a:latin typeface="Segoe UI" panose="020B0502040204020203" pitchFamily="34" charset="0"/>
              </a:rPr>
              <a:t>.” It is “</a:t>
            </a:r>
            <a:r>
              <a:rPr lang="en-US" sz="4000" b="1" i="1" dirty="0">
                <a:solidFill>
                  <a:srgbClr val="FF0000"/>
                </a:solidFill>
                <a:effectLst/>
                <a:latin typeface="Segoe UI" panose="020B0502040204020203" pitchFamily="34" charset="0"/>
              </a:rPr>
              <a:t>Just </a:t>
            </a:r>
            <a:r>
              <a:rPr lang="en-US" sz="4000" b="1" i="1" dirty="0">
                <a:solidFill>
                  <a:srgbClr val="FF0000"/>
                </a:solidFill>
                <a:latin typeface="Segoe UI" panose="020B0502040204020203" pitchFamily="34" charset="0"/>
              </a:rPr>
              <a:t>R</a:t>
            </a:r>
            <a:r>
              <a:rPr lang="en-US" sz="4000" b="1" i="1" dirty="0">
                <a:solidFill>
                  <a:srgbClr val="FF0000"/>
                </a:solidFill>
                <a:effectLst/>
                <a:latin typeface="Segoe UI" panose="020B0502040204020203" pitchFamily="34" charset="0"/>
              </a:rPr>
              <a:t>ight</a:t>
            </a:r>
            <a:r>
              <a:rPr lang="en-US" sz="4000" b="1" i="1" dirty="0">
                <a:solidFill>
                  <a:srgbClr val="0D0452"/>
                </a:solidFill>
                <a:effectLst/>
                <a:latin typeface="Segoe UI" panose="020B0502040204020203" pitchFamily="34" charset="0"/>
              </a:rPr>
              <a:t>” to “</a:t>
            </a:r>
            <a:r>
              <a:rPr lang="en-US" sz="4000" b="1" i="1" dirty="0">
                <a:solidFill>
                  <a:srgbClr val="FF0000"/>
                </a:solidFill>
                <a:effectLst/>
                <a:latin typeface="Segoe UI" panose="020B0502040204020203" pitchFamily="34" charset="0"/>
              </a:rPr>
              <a:t>Support </a:t>
            </a:r>
            <a:r>
              <a:rPr lang="en-US" sz="4000" b="1" i="1" dirty="0">
                <a:solidFill>
                  <a:srgbClr val="FF0000"/>
                </a:solidFill>
                <a:latin typeface="Segoe UI" panose="020B0502040204020203" pitchFamily="34" charset="0"/>
              </a:rPr>
              <a:t>L</a:t>
            </a:r>
            <a:r>
              <a:rPr lang="en-US" sz="4000" b="1" i="1" dirty="0">
                <a:solidFill>
                  <a:srgbClr val="FF0000"/>
                </a:solidFill>
                <a:effectLst/>
                <a:latin typeface="Segoe UI" panose="020B0502040204020203" pitchFamily="34" charset="0"/>
              </a:rPr>
              <a:t>ife</a:t>
            </a:r>
            <a:r>
              <a:rPr lang="en-US" sz="4000" b="1" i="1" dirty="0">
                <a:solidFill>
                  <a:srgbClr val="0D0452"/>
                </a:solidFill>
                <a:effectLst/>
                <a:latin typeface="Segoe UI" panose="020B0502040204020203" pitchFamily="34" charset="0"/>
              </a:rPr>
              <a:t>”. There are </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Infinite Fundamental Physical Laws </a:t>
            </a:r>
            <a:r>
              <a:rPr lang="en-US" sz="4000" b="1" i="1" dirty="0">
                <a:solidFill>
                  <a:srgbClr val="FF0000"/>
                </a:solidFill>
                <a:latin typeface="Segoe UI" panose="020B0502040204020203" pitchFamily="34" charset="0"/>
              </a:rPr>
              <a:t>&amp;</a:t>
            </a:r>
            <a:r>
              <a:rPr lang="en-US" sz="4000" b="1" i="1" dirty="0">
                <a:solidFill>
                  <a:srgbClr val="FF0000"/>
                </a:solidFill>
                <a:effectLst/>
                <a:latin typeface="Segoe UI" panose="020B0502040204020203" pitchFamily="34" charset="0"/>
              </a:rPr>
              <a:t> </a:t>
            </a:r>
            <a:r>
              <a:rPr lang="en-US" sz="4000" b="1" i="1" u="sng" dirty="0">
                <a:solidFill>
                  <a:srgbClr val="FF0000"/>
                </a:solidFill>
                <a:effectLst>
                  <a:outerShdw blurRad="38100" dist="38100" dir="2700000" algn="tl">
                    <a:srgbClr val="000000">
                      <a:alpha val="43137"/>
                    </a:srgbClr>
                  </a:outerShdw>
                </a:effectLst>
                <a:latin typeface="Segoe UI" panose="020B0502040204020203" pitchFamily="34" charset="0"/>
              </a:rPr>
              <a:t>Parameters Precisely Set in Order to Make Life Possible</a:t>
            </a:r>
            <a:r>
              <a:rPr lang="en-US" sz="4000" b="1" i="1" dirty="0">
                <a:solidFill>
                  <a:srgbClr val="FF0000"/>
                </a:solidFill>
                <a:effectLst/>
                <a:latin typeface="Segoe UI" panose="020B0502040204020203" pitchFamily="34" charset="0"/>
              </a:rPr>
              <a:t>. </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Amen</a:t>
            </a:r>
          </a:p>
          <a:p>
            <a:pPr marL="0" indent="0" algn="l">
              <a:buNone/>
            </a:pPr>
            <a:r>
              <a:rPr lang="en-US" sz="4000" b="1" i="1" dirty="0">
                <a:solidFill>
                  <a:srgbClr val="0D0452"/>
                </a:solidFill>
                <a:effectLst/>
                <a:latin typeface="Segoe UI" panose="020B0502040204020203" pitchFamily="34" charset="0"/>
              </a:rPr>
              <a:t>       </a:t>
            </a:r>
            <a:r>
              <a:rPr lang="en-US" sz="4000" b="1" i="1" dirty="0">
                <a:solidFill>
                  <a:srgbClr val="0D0452"/>
                </a:solidFill>
                <a:effectLst>
                  <a:outerShdw blurRad="38100" dist="38100" dir="2700000" algn="tl">
                    <a:srgbClr val="000000">
                      <a:alpha val="43137"/>
                    </a:srgbClr>
                  </a:outerShdw>
                </a:effectLst>
                <a:latin typeface="Segoe UI" panose="020B0502040204020203" pitchFamily="34" charset="0"/>
              </a:rPr>
              <a:t>Even </a:t>
            </a:r>
            <a:r>
              <a:rPr lang="en-US" sz="4000" b="1" i="1" u="sng" dirty="0">
                <a:solidFill>
                  <a:srgbClr val="FF0000"/>
                </a:solidFill>
                <a:effectLst>
                  <a:outerShdw blurRad="38100" dist="38100" dir="2700000" algn="tl">
                    <a:srgbClr val="000000">
                      <a:alpha val="43137"/>
                    </a:srgbClr>
                  </a:outerShdw>
                </a:effectLst>
                <a:latin typeface="Segoe UI" panose="020B0502040204020203" pitchFamily="34" charset="0"/>
              </a:rPr>
              <a:t>Small Changes</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 </a:t>
            </a:r>
            <a:r>
              <a:rPr lang="en-US" sz="4000" b="1" i="1" dirty="0">
                <a:solidFill>
                  <a:srgbClr val="0D0452"/>
                </a:solidFill>
                <a:effectLst>
                  <a:outerShdw blurRad="38100" dist="38100" dir="2700000" algn="tl">
                    <a:srgbClr val="000000">
                      <a:alpha val="43137"/>
                    </a:srgbClr>
                  </a:outerShdw>
                </a:effectLst>
                <a:latin typeface="Segoe UI" panose="020B0502040204020203" pitchFamily="34" charset="0"/>
              </a:rPr>
              <a:t>to </a:t>
            </a:r>
            <a:r>
              <a:rPr lang="en-US" sz="4000" b="1" i="1" u="sng" dirty="0">
                <a:solidFill>
                  <a:srgbClr val="FF0000"/>
                </a:solidFill>
                <a:effectLst>
                  <a:outerShdw blurRad="38100" dist="38100" dir="2700000" algn="tl">
                    <a:srgbClr val="000000">
                      <a:alpha val="43137"/>
                    </a:srgbClr>
                  </a:outerShdw>
                </a:effectLst>
                <a:latin typeface="Segoe UI" panose="020B0502040204020203" pitchFamily="34" charset="0"/>
              </a:rPr>
              <a:t>Gods</a:t>
            </a:r>
            <a:r>
              <a:rPr lang="en-US" sz="4000" b="1" i="1" dirty="0">
                <a:solidFill>
                  <a:srgbClr val="0D0452"/>
                </a:solidFill>
                <a:effectLst>
                  <a:outerShdw blurRad="38100" dist="38100" dir="2700000" algn="tl">
                    <a:srgbClr val="000000">
                      <a:alpha val="43137"/>
                    </a:srgbClr>
                  </a:outerShdw>
                </a:effectLst>
                <a:latin typeface="Segoe UI" panose="020B0502040204020203" pitchFamily="34" charset="0"/>
              </a:rPr>
              <a:t> laws of </a:t>
            </a:r>
            <a:r>
              <a:rPr lang="en-US" sz="4000" b="1" i="1" u="sng" dirty="0">
                <a:solidFill>
                  <a:srgbClr val="FF0000"/>
                </a:solidFill>
                <a:effectLst>
                  <a:outerShdw blurRad="38100" dist="38100" dir="2700000" algn="tl">
                    <a:srgbClr val="000000">
                      <a:alpha val="43137"/>
                    </a:srgbClr>
                  </a:outerShdw>
                </a:effectLst>
                <a:latin typeface="Segoe UI" panose="020B0502040204020203" pitchFamily="34" charset="0"/>
              </a:rPr>
              <a:t>His</a:t>
            </a:r>
            <a:r>
              <a:rPr lang="en-US" sz="4000" b="1" i="1" dirty="0">
                <a:solidFill>
                  <a:srgbClr val="0D0452"/>
                </a:solidFill>
                <a:effectLst>
                  <a:outerShdw blurRad="38100" dist="38100" dir="2700000" algn="tl">
                    <a:srgbClr val="000000">
                      <a:alpha val="43137"/>
                    </a:srgbClr>
                  </a:outerShdw>
                </a:effectLst>
                <a:latin typeface="Segoe UI" panose="020B0502040204020203" pitchFamily="34" charset="0"/>
              </a:rPr>
              <a:t> </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Universe Would Render Life Impossible</a:t>
            </a:r>
            <a:r>
              <a:rPr lang="en-US" sz="4000" b="1" i="1" dirty="0">
                <a:solidFill>
                  <a:srgbClr val="0D0452"/>
                </a:solidFill>
                <a:effectLst/>
                <a:latin typeface="Segoe UI" panose="020B0502040204020203" pitchFamily="34" charset="0"/>
              </a:rPr>
              <a:t>.                  	</a:t>
            </a:r>
            <a:r>
              <a:rPr lang="en-US" sz="4000" b="1" i="1" dirty="0">
                <a:solidFill>
                  <a:srgbClr val="0D0452"/>
                </a:solidFill>
                <a:effectLst>
                  <a:outerShdw blurRad="38100" dist="38100" dir="2700000" algn="tl">
                    <a:srgbClr val="000000">
                      <a:alpha val="43137"/>
                    </a:srgbClr>
                  </a:outerShdw>
                </a:effectLst>
                <a:latin typeface="Segoe UI" panose="020B0502040204020203" pitchFamily="34" charset="0"/>
              </a:rPr>
              <a:t>If the gravitational strength of the </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Earth</a:t>
            </a:r>
            <a:r>
              <a:rPr lang="en-US" sz="4000" b="1" i="1" dirty="0">
                <a:solidFill>
                  <a:srgbClr val="0D0452"/>
                </a:solidFill>
                <a:effectLst>
                  <a:outerShdw blurRad="38100" dist="38100" dir="2700000" algn="tl">
                    <a:srgbClr val="000000">
                      <a:alpha val="43137"/>
                    </a:srgbClr>
                  </a:outerShdw>
                </a:effectLst>
                <a:latin typeface="Segoe UI" panose="020B0502040204020203" pitchFamily="34" charset="0"/>
              </a:rPr>
              <a:t>, masses of certain particles, or amounts of certain essential elements were different, </a:t>
            </a:r>
          </a:p>
          <a:p>
            <a:pPr marL="0" indent="0" algn="l">
              <a:buNone/>
            </a:pPr>
            <a:r>
              <a:rPr lang="en-US" sz="6600" b="1" i="1" dirty="0">
                <a:solidFill>
                  <a:srgbClr val="FF0000"/>
                </a:solidFill>
                <a:effectLst>
                  <a:outerShdw blurRad="38100" dist="38100" dir="2700000" algn="tl">
                    <a:srgbClr val="000000">
                      <a:alpha val="43137"/>
                    </a:srgbClr>
                  </a:outerShdw>
                </a:effectLst>
                <a:latin typeface="Segoe UI" panose="020B0502040204020203" pitchFamily="34" charset="0"/>
              </a:rPr>
              <a:t>  we wouldn’t be able to live</a:t>
            </a:r>
            <a:r>
              <a:rPr lang="en-US" sz="4000" b="1" i="1" dirty="0">
                <a:solidFill>
                  <a:srgbClr val="0D0452"/>
                </a:solidFill>
                <a:effectLst>
                  <a:outerShdw blurRad="38100" dist="38100" dir="2700000" algn="tl">
                    <a:srgbClr val="000000">
                      <a:alpha val="43137"/>
                    </a:srgbClr>
                  </a:outerShdw>
                </a:effectLst>
                <a:latin typeface="Segoe UI" panose="020B0502040204020203" pitchFamily="34" charset="0"/>
              </a:rPr>
              <a:t>.    </a:t>
            </a:r>
          </a:p>
          <a:p>
            <a:pPr algn="ctr"/>
            <a:endParaRPr lang="en-US" dirty="0"/>
          </a:p>
        </p:txBody>
      </p:sp>
    </p:spTree>
    <p:extLst>
      <p:ext uri="{BB962C8B-B14F-4D97-AF65-F5344CB8AC3E}">
        <p14:creationId xmlns:p14="http://schemas.microsoft.com/office/powerpoint/2010/main" val="256405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od Created the World for Us">
            <a:extLst>
              <a:ext uri="{FF2B5EF4-FFF2-40B4-BE49-F238E27FC236}">
                <a16:creationId xmlns:a16="http://schemas.microsoft.com/office/drawing/2014/main" id="{84342BF6-F405-9674-C002-0FE2995E2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E35ED7-63DE-894C-D752-8C3B0D84B01D}"/>
              </a:ext>
            </a:extLst>
          </p:cNvPr>
          <p:cNvSpPr txBox="1"/>
          <p:nvPr/>
        </p:nvSpPr>
        <p:spPr>
          <a:xfrm>
            <a:off x="0" y="287282"/>
            <a:ext cx="12192000" cy="2123658"/>
          </a:xfrm>
          <a:prstGeom prst="rect">
            <a:avLst/>
          </a:prstGeom>
          <a:noFill/>
        </p:spPr>
        <p:txBody>
          <a:bodyPr wrap="square">
            <a:spAutoFit/>
          </a:bodyPr>
          <a:lstStyle/>
          <a:p>
            <a:pPr algn="ctr"/>
            <a:r>
              <a:rPr lang="en-US" sz="6600" b="1" i="1" dirty="0">
                <a:solidFill>
                  <a:srgbClr val="FF0000"/>
                </a:solidFill>
                <a:effectLst>
                  <a:outerShdw blurRad="38100" dist="38100" dir="2700000" algn="tl">
                    <a:srgbClr val="000000">
                      <a:alpha val="43137"/>
                    </a:srgbClr>
                  </a:outerShdw>
                </a:effectLst>
                <a:latin typeface="Segoe UI" panose="020B0502040204020203" pitchFamily="34" charset="0"/>
              </a:rPr>
              <a:t>God Created The World </a:t>
            </a:r>
          </a:p>
          <a:p>
            <a:pPr algn="ctr"/>
            <a:r>
              <a:rPr lang="en-US" sz="6600" b="1" i="1" dirty="0">
                <a:solidFill>
                  <a:srgbClr val="FF0000"/>
                </a:solidFill>
                <a:effectLst>
                  <a:outerShdw blurRad="38100" dist="38100" dir="2700000" algn="tl">
                    <a:srgbClr val="000000">
                      <a:alpha val="43137"/>
                    </a:srgbClr>
                  </a:outerShdw>
                </a:effectLst>
                <a:latin typeface="Segoe UI" panose="020B0502040204020203" pitchFamily="34" charset="0"/>
              </a:rPr>
              <a:t> For All Of Us</a:t>
            </a:r>
          </a:p>
        </p:txBody>
      </p:sp>
    </p:spTree>
    <p:extLst>
      <p:ext uri="{BB962C8B-B14F-4D97-AF65-F5344CB8AC3E}">
        <p14:creationId xmlns:p14="http://schemas.microsoft.com/office/powerpoint/2010/main" val="2186282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right pink and white nebula in space&#10;&#10;Description automatically generated with medium confidence">
            <a:extLst>
              <a:ext uri="{FF2B5EF4-FFF2-40B4-BE49-F238E27FC236}">
                <a16:creationId xmlns:a16="http://schemas.microsoft.com/office/drawing/2014/main" id="{DB104871-F9FE-080A-1075-1ED2777AC88C}"/>
              </a:ext>
            </a:extLst>
          </p:cNvPr>
          <p:cNvPicPr>
            <a:picLocks noChangeAspect="1"/>
          </p:cNvPicPr>
          <p:nvPr/>
        </p:nvPicPr>
        <p:blipFill>
          <a:blip r:embed="rId2">
            <a:extLst>
              <a:ext uri="{28A0092B-C50C-407E-A947-70E740481C1C}">
                <a14:useLocalDpi xmlns:a14="http://schemas.microsoft.com/office/drawing/2010/main" val="0"/>
              </a:ext>
            </a:extLst>
          </a:blip>
          <a:srcRect t="14214" b="7404"/>
          <a:stretch/>
        </p:blipFill>
        <p:spPr>
          <a:xfrm>
            <a:off x="20" y="1282"/>
            <a:ext cx="12191980" cy="6856718"/>
          </a:xfrm>
          <a:prstGeom prst="rect">
            <a:avLst/>
          </a:prstGeom>
        </p:spPr>
      </p:pic>
    </p:spTree>
    <p:extLst>
      <p:ext uri="{BB962C8B-B14F-4D97-AF65-F5344CB8AC3E}">
        <p14:creationId xmlns:p14="http://schemas.microsoft.com/office/powerpoint/2010/main" val="2707077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8368C7-AD18-B7AB-2B96-0F8DECBE5F5D}"/>
              </a:ext>
            </a:extLst>
          </p:cNvPr>
          <p:cNvSpPr>
            <a:spLocks noGrp="1"/>
          </p:cNvSpPr>
          <p:nvPr>
            <p:ph idx="1"/>
          </p:nvPr>
        </p:nvSpPr>
        <p:spPr>
          <a:xfrm>
            <a:off x="0" y="0"/>
            <a:ext cx="12192000" cy="6858000"/>
          </a:xfrm>
        </p:spPr>
        <p:txBody>
          <a:bodyPr>
            <a:normAutofit lnSpcReduction="10000"/>
          </a:bodyPr>
          <a:lstStyle/>
          <a:p>
            <a:pPr marL="0" indent="0" algn="l">
              <a:buNone/>
            </a:pPr>
            <a:r>
              <a:rPr lang="en-US" b="0" i="0" dirty="0">
                <a:solidFill>
                  <a:srgbClr val="2B2B2B"/>
                </a:solidFill>
                <a:effectLst/>
                <a:highlight>
                  <a:srgbClr val="FFFFFF"/>
                </a:highlight>
                <a:latin typeface="Segoe UI" panose="020B0502040204020203" pitchFamily="34" charset="0"/>
              </a:rPr>
              <a:t>       </a:t>
            </a:r>
            <a:r>
              <a:rPr lang="en-US" sz="4000" b="1" i="1" dirty="0">
                <a:solidFill>
                  <a:srgbClr val="0D0452"/>
                </a:solidFill>
                <a:effectLst/>
                <a:highlight>
                  <a:srgbClr val="FFFFFF"/>
                </a:highlight>
                <a:latin typeface="Segoe UI" panose="020B0502040204020203" pitchFamily="34" charset="0"/>
              </a:rPr>
              <a:t>There are </a:t>
            </a:r>
            <a:r>
              <a:rPr lang="en-US" sz="4000" b="1" i="1" u="sng" dirty="0">
                <a:solidFill>
                  <a:srgbClr val="0D0452"/>
                </a:solidFill>
                <a:effectLst>
                  <a:outerShdw blurRad="38100" dist="38100" dir="2700000" algn="tl">
                    <a:srgbClr val="000000">
                      <a:alpha val="43137"/>
                    </a:srgbClr>
                  </a:outerShdw>
                </a:effectLst>
                <a:highlight>
                  <a:srgbClr val="FFFFFF"/>
                </a:highlight>
                <a:latin typeface="Segoe UI" panose="020B0502040204020203" pitchFamily="34" charset="0"/>
              </a:rPr>
              <a:t>so many factors</a:t>
            </a:r>
            <a:r>
              <a:rPr lang="en-US" sz="4000" b="1" i="1" dirty="0">
                <a:solidFill>
                  <a:srgbClr val="0D0452"/>
                </a:solidFill>
                <a:effectLst>
                  <a:outerShdw blurRad="38100" dist="38100" dir="2700000" algn="tl">
                    <a:srgbClr val="000000">
                      <a:alpha val="43137"/>
                    </a:srgbClr>
                  </a:outerShdw>
                </a:effectLst>
                <a:highlight>
                  <a:srgbClr val="FFFFFF"/>
                </a:highlight>
                <a:latin typeface="Segoe UI" panose="020B0502040204020203" pitchFamily="34" charset="0"/>
              </a:rPr>
              <a:t> </a:t>
            </a:r>
            <a:r>
              <a:rPr lang="en-US" sz="4000" b="1" i="1" dirty="0">
                <a:solidFill>
                  <a:srgbClr val="0D0452"/>
                </a:solidFill>
                <a:effectLst/>
                <a:highlight>
                  <a:srgbClr val="FFFFFF"/>
                </a:highlight>
                <a:latin typeface="Segoe UI" panose="020B0502040204020203" pitchFamily="34" charset="0"/>
              </a:rPr>
              <a:t>that go into the </a:t>
            </a:r>
            <a:r>
              <a:rPr lang="en-US" sz="40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Survival of Our Society</a:t>
            </a:r>
            <a:r>
              <a:rPr lang="en-US" sz="4000" b="1" i="1" dirty="0">
                <a:solidFill>
                  <a:srgbClr val="0D0452"/>
                </a:solidFill>
                <a:effectLst/>
                <a:highlight>
                  <a:srgbClr val="FFFFFF"/>
                </a:highlight>
                <a:latin typeface="Segoe UI" panose="020B0502040204020203" pitchFamily="34" charset="0"/>
              </a:rPr>
              <a:t>—and </a:t>
            </a:r>
            <a:r>
              <a:rPr lang="en-US" sz="40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The Universe In General</a:t>
            </a:r>
            <a:r>
              <a:rPr lang="en-US" sz="4000" b="1" i="1" dirty="0">
                <a:solidFill>
                  <a:srgbClr val="0D0452"/>
                </a:solidFill>
                <a:effectLst/>
                <a:highlight>
                  <a:srgbClr val="FFFFFF"/>
                </a:highlight>
                <a:latin typeface="Segoe UI" panose="020B0502040204020203" pitchFamily="34" charset="0"/>
              </a:rPr>
              <a:t>. </a:t>
            </a:r>
            <a:r>
              <a:rPr lang="en-US" sz="40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The Exact Values of Physical Constants Are So Precise That It Is Amazing, </a:t>
            </a:r>
            <a:r>
              <a:rPr lang="en-US" sz="4000" b="1" i="1" dirty="0" err="1">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UnBelievable</a:t>
            </a:r>
            <a:r>
              <a:rPr lang="en-US" sz="4000" b="1" i="1" dirty="0">
                <a:solidFill>
                  <a:srgbClr val="0D0452"/>
                </a:solidFill>
                <a:effectLst/>
                <a:highlight>
                  <a:srgbClr val="FFFFFF"/>
                </a:highlight>
                <a:latin typeface="Segoe UI" panose="020B0502040204020203" pitchFamily="34" charset="0"/>
              </a:rPr>
              <a:t>. </a:t>
            </a:r>
            <a:r>
              <a:rPr lang="en-US" sz="4000" b="1" i="1" u="sng" dirty="0">
                <a:solidFill>
                  <a:srgbClr val="0D0452"/>
                </a:solidFill>
                <a:effectLst>
                  <a:outerShdw blurRad="38100" dist="38100" dir="2700000" algn="tl">
                    <a:srgbClr val="000000">
                      <a:alpha val="43137"/>
                    </a:srgbClr>
                  </a:outerShdw>
                </a:effectLst>
                <a:highlight>
                  <a:srgbClr val="FFFFFF"/>
                </a:highlight>
                <a:latin typeface="Segoe UI" panose="020B0502040204020203" pitchFamily="34" charset="0"/>
              </a:rPr>
              <a:t>These Constants of Our Universe make life of any kind possible</a:t>
            </a:r>
            <a:r>
              <a:rPr lang="en-US" sz="4000" b="1" i="1" dirty="0">
                <a:solidFill>
                  <a:srgbClr val="0D0452"/>
                </a:solidFill>
                <a:effectLst/>
                <a:highlight>
                  <a:srgbClr val="FFFFFF"/>
                </a:highlight>
                <a:latin typeface="Segoe UI" panose="020B0502040204020203" pitchFamily="34" charset="0"/>
              </a:rPr>
              <a:t>.   </a:t>
            </a:r>
          </a:p>
          <a:p>
            <a:pPr marL="0" indent="0" algn="l">
              <a:buNone/>
            </a:pPr>
            <a:r>
              <a:rPr lang="en-US" sz="4000" b="1" i="1" dirty="0">
                <a:solidFill>
                  <a:srgbClr val="0D0452"/>
                </a:solidFill>
                <a:effectLst/>
                <a:highlight>
                  <a:srgbClr val="FFFFFF"/>
                </a:highlight>
                <a:latin typeface="Segoe UI" panose="020B0502040204020203" pitchFamily="34" charset="0"/>
              </a:rPr>
              <a:t>      </a:t>
            </a:r>
            <a:r>
              <a:rPr lang="en-US" sz="40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Sir Fred Hoyle</a:t>
            </a:r>
            <a:r>
              <a:rPr lang="en-US" sz="4000" b="1" i="1" dirty="0">
                <a:solidFill>
                  <a:srgbClr val="0D0452"/>
                </a:solidFill>
                <a:effectLst/>
                <a:highlight>
                  <a:srgbClr val="FFFFFF"/>
                </a:highlight>
                <a:latin typeface="Segoe UI" panose="020B0502040204020203" pitchFamily="34" charset="0"/>
              </a:rPr>
              <a:t>, an </a:t>
            </a:r>
            <a:r>
              <a:rPr lang="en-US" sz="4000" b="1" i="1" u="sng"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Astronomer</a:t>
            </a:r>
            <a:r>
              <a:rPr lang="en-US" sz="4000" b="1" i="1" dirty="0">
                <a:solidFill>
                  <a:srgbClr val="0D0452"/>
                </a:solidFill>
                <a:effectLst/>
                <a:highlight>
                  <a:srgbClr val="FFFFFF"/>
                </a:highlight>
                <a:latin typeface="Segoe UI" panose="020B0502040204020203" pitchFamily="34" charset="0"/>
              </a:rPr>
              <a:t>, claimed that a “</a:t>
            </a:r>
            <a:r>
              <a:rPr lang="en-US" sz="4000" b="1" i="1" dirty="0" err="1">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Superintellect</a:t>
            </a:r>
            <a:r>
              <a:rPr lang="en-US" sz="4000" b="1" i="1" dirty="0">
                <a:solidFill>
                  <a:srgbClr val="0D0452"/>
                </a:solidFill>
                <a:effectLst/>
                <a:highlight>
                  <a:srgbClr val="FFFFFF"/>
                </a:highlight>
                <a:latin typeface="Segoe UI" panose="020B0502040204020203" pitchFamily="34" charset="0"/>
              </a:rPr>
              <a:t>” must have </a:t>
            </a:r>
            <a:r>
              <a:rPr lang="en-US" sz="4000" b="1" i="1" u="sng"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Manipulated Physics </a:t>
            </a:r>
            <a:r>
              <a:rPr lang="en-US" sz="4000" b="1" i="1" dirty="0">
                <a:solidFill>
                  <a:srgbClr val="0D0452"/>
                </a:solidFill>
                <a:effectLst/>
                <a:highlight>
                  <a:srgbClr val="FFFFFF"/>
                </a:highlight>
                <a:latin typeface="Segoe UI" panose="020B0502040204020203" pitchFamily="34" charset="0"/>
              </a:rPr>
              <a:t>to </a:t>
            </a:r>
            <a:r>
              <a:rPr lang="en-US" sz="4000" b="1" i="1" u="sng"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Enable Life</a:t>
            </a:r>
            <a:r>
              <a:rPr lang="en-US" sz="4000" b="1" i="1" dirty="0">
                <a:solidFill>
                  <a:srgbClr val="0D0452"/>
                </a:solidFill>
                <a:effectLst/>
                <a:highlight>
                  <a:srgbClr val="FFFFFF"/>
                </a:highlight>
                <a:latin typeface="Segoe UI" panose="020B0502040204020203" pitchFamily="34" charset="0"/>
              </a:rPr>
              <a:t>. </a:t>
            </a:r>
          </a:p>
          <a:p>
            <a:pPr marL="0" indent="0" algn="ctr">
              <a:buNone/>
            </a:pPr>
            <a:r>
              <a:rPr lang="en-US" sz="4000" b="1" i="1" dirty="0">
                <a:solidFill>
                  <a:srgbClr val="0D0452"/>
                </a:solidFill>
                <a:effectLst/>
                <a:highlight>
                  <a:srgbClr val="FFFFFF"/>
                </a:highlight>
                <a:latin typeface="Segoe UI" panose="020B0502040204020203" pitchFamily="34" charset="0"/>
              </a:rPr>
              <a:t>       </a:t>
            </a:r>
            <a:r>
              <a:rPr lang="en-US" sz="52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Our existence is so unlikely that many scientists believe that some entity must have done it purposefully.</a:t>
            </a:r>
          </a:p>
          <a:p>
            <a:pPr marL="0" indent="0">
              <a:buNone/>
            </a:pPr>
            <a:endParaRPr lang="en-US" dirty="0"/>
          </a:p>
        </p:txBody>
      </p:sp>
    </p:spTree>
    <p:extLst>
      <p:ext uri="{BB962C8B-B14F-4D97-AF65-F5344CB8AC3E}">
        <p14:creationId xmlns:p14="http://schemas.microsoft.com/office/powerpoint/2010/main" val="286315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Multiverse Theory…">
            <a:extLst>
              <a:ext uri="{FF2B5EF4-FFF2-40B4-BE49-F238E27FC236}">
                <a16:creationId xmlns:a16="http://schemas.microsoft.com/office/drawing/2014/main" id="{CEB5C7DA-6C96-D7A3-2154-1744A8B2C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0ABCE6-E19F-0400-26D2-2FEAA04EDB16}"/>
              </a:ext>
            </a:extLst>
          </p:cNvPr>
          <p:cNvSpPr txBox="1"/>
          <p:nvPr/>
        </p:nvSpPr>
        <p:spPr>
          <a:xfrm>
            <a:off x="1194620" y="316779"/>
            <a:ext cx="10648335" cy="1107996"/>
          </a:xfrm>
          <a:prstGeom prst="rect">
            <a:avLst/>
          </a:prstGeom>
          <a:noFill/>
        </p:spPr>
        <p:txBody>
          <a:bodyPr wrap="square">
            <a:spAutoFit/>
          </a:bodyPr>
          <a:lstStyle/>
          <a:p>
            <a:pPr algn="l"/>
            <a:r>
              <a:rPr lang="en-US" sz="6600" b="1" i="0" dirty="0">
                <a:solidFill>
                  <a:srgbClr val="FFFF00"/>
                </a:solidFill>
                <a:effectLst/>
                <a:latin typeface="Segoe UI" panose="020B0502040204020203" pitchFamily="34" charset="0"/>
              </a:rPr>
              <a:t>The Multiverse Theory…</a:t>
            </a:r>
          </a:p>
        </p:txBody>
      </p:sp>
    </p:spTree>
    <p:extLst>
      <p:ext uri="{BB962C8B-B14F-4D97-AF65-F5344CB8AC3E}">
        <p14:creationId xmlns:p14="http://schemas.microsoft.com/office/powerpoint/2010/main" val="538098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587C69-3158-76E5-AAA0-A60D6AC6FA35}"/>
              </a:ext>
            </a:extLst>
          </p:cNvPr>
          <p:cNvSpPr>
            <a:spLocks noGrp="1"/>
          </p:cNvSpPr>
          <p:nvPr>
            <p:ph idx="1"/>
          </p:nvPr>
        </p:nvSpPr>
        <p:spPr>
          <a:xfrm>
            <a:off x="0" y="0"/>
            <a:ext cx="12192000" cy="6858000"/>
          </a:xfrm>
        </p:spPr>
        <p:txBody>
          <a:bodyPr/>
          <a:lstStyle/>
          <a:p>
            <a:pPr marL="0" indent="0" algn="l">
              <a:buNone/>
            </a:pPr>
            <a:r>
              <a:rPr lang="en-US" b="0" i="0" dirty="0">
                <a:solidFill>
                  <a:srgbClr val="2B2B2B"/>
                </a:solidFill>
                <a:effectLst/>
                <a:latin typeface="Segoe UI" panose="020B0502040204020203" pitchFamily="34" charset="0"/>
              </a:rPr>
              <a:t>        </a:t>
            </a:r>
            <a:r>
              <a:rPr lang="en-US" sz="4800" b="1" i="1" dirty="0">
                <a:solidFill>
                  <a:srgbClr val="0D0452"/>
                </a:solidFill>
                <a:effectLst/>
                <a:latin typeface="Segoe UI" panose="020B0502040204020203" pitchFamily="34" charset="0"/>
              </a:rPr>
              <a:t>Some religious skeptics propose the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Multiverse Theory </a:t>
            </a:r>
            <a:r>
              <a:rPr lang="en-US" sz="4800" b="1" i="1" dirty="0">
                <a:solidFill>
                  <a:srgbClr val="0D0452"/>
                </a:solidFill>
                <a:effectLst/>
                <a:latin typeface="Segoe UI" panose="020B0502040204020203" pitchFamily="34" charset="0"/>
              </a:rPr>
              <a:t>instead of accepting a </a:t>
            </a:r>
            <a:r>
              <a:rPr lang="en-US" sz="4800" b="1" i="1" u="sng" dirty="0">
                <a:solidFill>
                  <a:srgbClr val="0D0452"/>
                </a:solidFill>
                <a:effectLst>
                  <a:outerShdw blurRad="38100" dist="38100" dir="2700000" algn="tl">
                    <a:srgbClr val="000000">
                      <a:alpha val="43137"/>
                    </a:srgbClr>
                  </a:outerShdw>
                </a:effectLst>
                <a:latin typeface="Segoe UI" panose="020B0502040204020203" pitchFamily="34" charset="0"/>
              </a:rPr>
              <a:t>Divine Creator </a:t>
            </a:r>
            <a:r>
              <a:rPr lang="en-US" sz="4800" b="1" i="1" dirty="0">
                <a:solidFill>
                  <a:srgbClr val="0D0452"/>
                </a:solidFill>
                <a:effectLst/>
                <a:latin typeface="Segoe UI" panose="020B0502040204020203" pitchFamily="34" charset="0"/>
              </a:rPr>
              <a:t>and </a:t>
            </a:r>
            <a:r>
              <a:rPr lang="en-US" sz="4800" b="1" i="1" u="sng" dirty="0">
                <a:solidFill>
                  <a:srgbClr val="0D0452"/>
                </a:solidFill>
                <a:effectLst>
                  <a:outerShdw blurRad="38100" dist="38100" dir="2700000" algn="tl">
                    <a:srgbClr val="000000">
                      <a:alpha val="43137"/>
                    </a:srgbClr>
                  </a:outerShdw>
                </a:effectLst>
                <a:latin typeface="Segoe UI" panose="020B0502040204020203" pitchFamily="34" charset="0"/>
              </a:rPr>
              <a:t>Fine-Tuner</a:t>
            </a:r>
            <a:r>
              <a:rPr lang="en-US" sz="4800" b="1" i="1" dirty="0">
                <a:solidFill>
                  <a:srgbClr val="0D0452"/>
                </a:solidFill>
                <a:effectLst/>
                <a:latin typeface="Segoe UI" panose="020B0502040204020203" pitchFamily="34" charset="0"/>
              </a:rPr>
              <a:t> of </a:t>
            </a:r>
            <a:r>
              <a:rPr lang="en-US" sz="4800" b="1" i="1" u="sng" dirty="0">
                <a:solidFill>
                  <a:srgbClr val="FF0000"/>
                </a:solidFill>
                <a:effectLst>
                  <a:outerShdw blurRad="38100" dist="38100" dir="2700000" algn="tl">
                    <a:srgbClr val="000000">
                      <a:alpha val="43137"/>
                    </a:srgbClr>
                  </a:outerShdw>
                </a:effectLst>
                <a:latin typeface="Segoe UI" panose="020B0502040204020203" pitchFamily="34" charset="0"/>
              </a:rPr>
              <a:t>The Universe</a:t>
            </a:r>
            <a:r>
              <a:rPr lang="en-US" sz="4800" b="1" i="1" dirty="0">
                <a:solidFill>
                  <a:srgbClr val="0D0452"/>
                </a:solidFill>
                <a:effectLst/>
                <a:latin typeface="Segoe UI" panose="020B0502040204020203" pitchFamily="34" charset="0"/>
              </a:rPr>
              <a:t>. The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Multiverse Theory</a:t>
            </a:r>
            <a:r>
              <a:rPr lang="en-US" sz="4800" b="1" i="1" dirty="0">
                <a:solidFill>
                  <a:srgbClr val="FF0000"/>
                </a:solidFill>
                <a:effectLst/>
                <a:latin typeface="Segoe UI" panose="020B0502040204020203" pitchFamily="34" charset="0"/>
              </a:rPr>
              <a:t> </a:t>
            </a:r>
            <a:r>
              <a:rPr lang="en-US" sz="4800" b="1" i="1" dirty="0">
                <a:solidFill>
                  <a:srgbClr val="0D0452"/>
                </a:solidFill>
                <a:effectLst/>
                <a:latin typeface="Segoe UI" panose="020B0502040204020203" pitchFamily="34" charset="0"/>
              </a:rPr>
              <a:t>claims that there are an </a:t>
            </a:r>
            <a:r>
              <a:rPr lang="en-US" sz="4800" b="1" i="1" u="sng" dirty="0">
                <a:solidFill>
                  <a:srgbClr val="0D0452"/>
                </a:solidFill>
                <a:effectLst>
                  <a:outerShdw blurRad="38100" dist="38100" dir="2700000" algn="tl">
                    <a:srgbClr val="000000">
                      <a:alpha val="43137"/>
                    </a:srgbClr>
                  </a:outerShdw>
                </a:effectLst>
                <a:latin typeface="Segoe UI" panose="020B0502040204020203" pitchFamily="34" charset="0"/>
              </a:rPr>
              <a:t>infinite number of possible existences</a:t>
            </a:r>
            <a:r>
              <a:rPr lang="en-US" sz="4800" b="1" i="1" dirty="0">
                <a:solidFill>
                  <a:srgbClr val="0D0452"/>
                </a:solidFill>
                <a:effectLst/>
                <a:latin typeface="Segoe UI" panose="020B0502040204020203" pitchFamily="34" charset="0"/>
              </a:rPr>
              <a:t>. </a:t>
            </a:r>
            <a:r>
              <a:rPr lang="en-US" sz="4800" b="1" i="1" dirty="0">
                <a:solidFill>
                  <a:srgbClr val="FF0000"/>
                </a:solidFill>
                <a:effectLst/>
                <a:latin typeface="Segoe UI" panose="020B0502040204020203" pitchFamily="34" charset="0"/>
              </a:rPr>
              <a:t>Where Are They</a:t>
            </a:r>
            <a:r>
              <a:rPr lang="en-US" sz="4800" b="1" i="1" dirty="0">
                <a:solidFill>
                  <a:srgbClr val="0D0452"/>
                </a:solidFill>
                <a:effectLst/>
                <a:latin typeface="Segoe UI" panose="020B0502040204020203" pitchFamily="34" charset="0"/>
              </a:rPr>
              <a:t>? </a:t>
            </a:r>
          </a:p>
          <a:p>
            <a:pPr marL="0" indent="0" algn="l">
              <a:buNone/>
            </a:pPr>
            <a:r>
              <a:rPr lang="en-US" sz="4800" b="1" i="1" dirty="0">
                <a:solidFill>
                  <a:srgbClr val="0D0452"/>
                </a:solidFill>
                <a:effectLst/>
                <a:latin typeface="Segoe UI" panose="020B0502040204020203" pitchFamily="34" charset="0"/>
              </a:rPr>
              <a:t>        According to those who believe in the </a:t>
            </a:r>
            <a:r>
              <a:rPr lang="en-US" sz="4800" b="1" i="1" u="sng" dirty="0">
                <a:solidFill>
                  <a:srgbClr val="FF0000"/>
                </a:solidFill>
                <a:effectLst>
                  <a:outerShdw blurRad="38100" dist="38100" dir="2700000" algn="tl">
                    <a:srgbClr val="000000">
                      <a:alpha val="43137"/>
                    </a:srgbClr>
                  </a:outerShdw>
                </a:effectLst>
                <a:latin typeface="Segoe UI" panose="020B0502040204020203" pitchFamily="34" charset="0"/>
              </a:rPr>
              <a:t>Multiverse</a:t>
            </a:r>
            <a:r>
              <a:rPr lang="en-US" sz="4800" b="1" i="1" dirty="0">
                <a:solidFill>
                  <a:srgbClr val="0D0452"/>
                </a:solidFill>
                <a:effectLst/>
                <a:latin typeface="Segoe UI" panose="020B0502040204020203" pitchFamily="34" charset="0"/>
              </a:rPr>
              <a:t>, our universe is just one of the literally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Infinite Universes </a:t>
            </a:r>
            <a:r>
              <a:rPr lang="en-US" sz="4800" b="1" i="1" dirty="0">
                <a:solidFill>
                  <a:srgbClr val="0D0452"/>
                </a:solidFill>
                <a:effectLst/>
                <a:latin typeface="Segoe UI" panose="020B0502040204020203" pitchFamily="34" charset="0"/>
              </a:rPr>
              <a:t>where the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Conditions</a:t>
            </a:r>
            <a:r>
              <a:rPr lang="en-US" sz="4800" b="1" i="1" dirty="0">
                <a:solidFill>
                  <a:srgbClr val="0D0452"/>
                </a:solidFill>
                <a:effectLst/>
                <a:latin typeface="Segoe UI" panose="020B0502040204020203" pitchFamily="34" charset="0"/>
              </a:rPr>
              <a:t> are </a:t>
            </a:r>
            <a:r>
              <a:rPr lang="en-US" sz="4800" b="1" i="1" u="sng" dirty="0">
                <a:solidFill>
                  <a:srgbClr val="FF0000"/>
                </a:solidFill>
                <a:effectLst>
                  <a:outerShdw blurRad="38100" dist="38100" dir="2700000" algn="tl">
                    <a:srgbClr val="000000">
                      <a:alpha val="43137"/>
                    </a:srgbClr>
                  </a:outerShdw>
                </a:effectLst>
                <a:latin typeface="Segoe UI" panose="020B0502040204020203" pitchFamily="34" charset="0"/>
              </a:rPr>
              <a:t>just right </a:t>
            </a:r>
            <a:r>
              <a:rPr lang="en-US" sz="4800" b="1" i="1" dirty="0">
                <a:solidFill>
                  <a:srgbClr val="0D0452"/>
                </a:solidFill>
                <a:effectLst/>
                <a:latin typeface="Segoe UI" panose="020B0502040204020203" pitchFamily="34" charset="0"/>
              </a:rPr>
              <a:t>to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enable life</a:t>
            </a:r>
            <a:r>
              <a:rPr lang="en-US" sz="4800" b="1" i="1" dirty="0">
                <a:solidFill>
                  <a:srgbClr val="0D0452"/>
                </a:solidFill>
                <a:effectLst/>
                <a:latin typeface="Segoe UI" panose="020B0502040204020203" pitchFamily="34" charset="0"/>
              </a:rPr>
              <a:t>!</a:t>
            </a:r>
          </a:p>
          <a:p>
            <a:pPr marL="0" indent="0" algn="ctr">
              <a:buNone/>
            </a:pPr>
            <a:endParaRPr lang="en-US" dirty="0"/>
          </a:p>
        </p:txBody>
      </p:sp>
    </p:spTree>
    <p:extLst>
      <p:ext uri="{BB962C8B-B14F-4D97-AF65-F5344CB8AC3E}">
        <p14:creationId xmlns:p14="http://schemas.microsoft.com/office/powerpoint/2010/main" val="375791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d Why it is Unlikely">
            <a:extLst>
              <a:ext uri="{FF2B5EF4-FFF2-40B4-BE49-F238E27FC236}">
                <a16:creationId xmlns:a16="http://schemas.microsoft.com/office/drawing/2014/main" id="{4183A591-8E1A-B3DA-2FF3-D6F86C142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A7D40E3-5F55-469A-A57E-37E2AA9EA1D6}"/>
              </a:ext>
            </a:extLst>
          </p:cNvPr>
          <p:cNvSpPr txBox="1"/>
          <p:nvPr/>
        </p:nvSpPr>
        <p:spPr>
          <a:xfrm>
            <a:off x="1140541" y="464262"/>
            <a:ext cx="9910917" cy="1107996"/>
          </a:xfrm>
          <a:prstGeom prst="rect">
            <a:avLst/>
          </a:prstGeom>
          <a:noFill/>
        </p:spPr>
        <p:txBody>
          <a:bodyPr wrap="square">
            <a:spAutoFit/>
          </a:bodyPr>
          <a:lstStyle/>
          <a:p>
            <a:pPr algn="l"/>
            <a:r>
              <a:rPr lang="en-US" sz="6600" b="1" i="0" dirty="0">
                <a:solidFill>
                  <a:srgbClr val="FFFF00"/>
                </a:solidFill>
                <a:effectLst/>
                <a:latin typeface="Segoe UI" panose="020B0502040204020203" pitchFamily="34" charset="0"/>
              </a:rPr>
              <a:t>…And Why it is Unlikely</a:t>
            </a:r>
          </a:p>
        </p:txBody>
      </p:sp>
    </p:spTree>
    <p:extLst>
      <p:ext uri="{BB962C8B-B14F-4D97-AF65-F5344CB8AC3E}">
        <p14:creationId xmlns:p14="http://schemas.microsoft.com/office/powerpoint/2010/main" val="1658532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188AB4-0FCB-0981-FAA9-5AE33D2FDAAB}"/>
              </a:ext>
            </a:extLst>
          </p:cNvPr>
          <p:cNvSpPr>
            <a:spLocks noGrp="1"/>
          </p:cNvSpPr>
          <p:nvPr>
            <p:ph idx="1"/>
          </p:nvPr>
        </p:nvSpPr>
        <p:spPr>
          <a:xfrm>
            <a:off x="0" y="0"/>
            <a:ext cx="12192000" cy="6858000"/>
          </a:xfrm>
        </p:spPr>
        <p:txBody>
          <a:bodyPr/>
          <a:lstStyle/>
          <a:p>
            <a:pPr marL="0" indent="0" algn="l">
              <a:buNone/>
            </a:pPr>
            <a:r>
              <a:rPr lang="en-US" b="0" i="0" dirty="0">
                <a:solidFill>
                  <a:srgbClr val="2B2B2B"/>
                </a:solidFill>
                <a:effectLst/>
                <a:latin typeface="Segoe UI" panose="020B0502040204020203" pitchFamily="34" charset="0"/>
              </a:rPr>
              <a:t>        </a:t>
            </a:r>
            <a:r>
              <a:rPr lang="en-US" sz="3600" b="1" i="1" dirty="0">
                <a:solidFill>
                  <a:srgbClr val="0D0452"/>
                </a:solidFill>
                <a:effectLst/>
                <a:latin typeface="Segoe UI" panose="020B0502040204020203" pitchFamily="34" charset="0"/>
              </a:rPr>
              <a:t>There are many issues with the </a:t>
            </a:r>
            <a:r>
              <a:rPr lang="en-US" sz="3600" b="1" i="1" u="sng" dirty="0">
                <a:solidFill>
                  <a:srgbClr val="FF0000"/>
                </a:solidFill>
                <a:effectLst>
                  <a:outerShdw blurRad="38100" dist="38100" dir="2700000" algn="tl">
                    <a:srgbClr val="000000">
                      <a:alpha val="43137"/>
                    </a:srgbClr>
                  </a:outerShdw>
                </a:effectLst>
                <a:latin typeface="Segoe UI" panose="020B0502040204020203" pitchFamily="34" charset="0"/>
              </a:rPr>
              <a:t>Multiverse Theory</a:t>
            </a:r>
            <a:r>
              <a:rPr lang="en-US" sz="3600" b="1" i="1" dirty="0">
                <a:solidFill>
                  <a:srgbClr val="0D0452"/>
                </a:solidFill>
                <a:effectLst/>
                <a:latin typeface="Segoe UI" panose="020B0502040204020203" pitchFamily="34" charset="0"/>
              </a:rPr>
              <a:t>. First, the </a:t>
            </a:r>
            <a:r>
              <a:rPr lang="en-US" sz="3600" b="1" i="1" u="sng" dirty="0">
                <a:solidFill>
                  <a:srgbClr val="FF0000"/>
                </a:solidFill>
                <a:effectLst>
                  <a:outerShdw blurRad="38100" dist="38100" dir="2700000" algn="tl">
                    <a:srgbClr val="000000">
                      <a:alpha val="43137"/>
                    </a:srgbClr>
                  </a:outerShdw>
                </a:effectLst>
                <a:latin typeface="Segoe UI" panose="020B0502040204020203" pitchFamily="34" charset="0"/>
              </a:rPr>
              <a:t>Multiverse</a:t>
            </a:r>
            <a:r>
              <a:rPr lang="en-US" sz="3600" b="1" i="1" dirty="0">
                <a:solidFill>
                  <a:srgbClr val="0D0452"/>
                </a:solidFill>
                <a:effectLst/>
                <a:latin typeface="Segoe UI" panose="020B0502040204020203" pitchFamily="34" charset="0"/>
              </a:rPr>
              <a:t> theory does not explain </a:t>
            </a:r>
            <a:r>
              <a:rPr lang="en-US" sz="3600" b="1" i="1" dirty="0">
                <a:solidFill>
                  <a:srgbClr val="FF0000"/>
                </a:solidFill>
                <a:latin typeface="Segoe UI" panose="020B0502040204020203" pitchFamily="34" charset="0"/>
              </a:rPr>
              <a:t>R</a:t>
            </a:r>
            <a:r>
              <a:rPr lang="en-US" sz="3600" b="1" i="1" dirty="0">
                <a:solidFill>
                  <a:srgbClr val="FF0000"/>
                </a:solidFill>
                <a:effectLst/>
                <a:latin typeface="Segoe UI" panose="020B0502040204020203" pitchFamily="34" charset="0"/>
              </a:rPr>
              <a:t>edshift</a:t>
            </a:r>
            <a:r>
              <a:rPr lang="en-US" sz="3600" b="1" i="1" dirty="0">
                <a:solidFill>
                  <a:srgbClr val="0D0452"/>
                </a:solidFill>
                <a:effectLst/>
                <a:latin typeface="Segoe UI" panose="020B0502040204020203" pitchFamily="34" charset="0"/>
              </a:rPr>
              <a:t> or how </a:t>
            </a:r>
            <a:r>
              <a:rPr lang="en-US" sz="3600" b="1" i="1" u="sng" dirty="0">
                <a:solidFill>
                  <a:srgbClr val="FF0000"/>
                </a:solidFill>
                <a:effectLst>
                  <a:outerShdw blurRad="38100" dist="38100" dir="2700000" algn="tl">
                    <a:srgbClr val="000000">
                      <a:alpha val="43137"/>
                    </a:srgbClr>
                  </a:outerShdw>
                </a:effectLst>
                <a:latin typeface="Segoe UI" panose="020B0502040204020203" pitchFamily="34" charset="0"/>
              </a:rPr>
              <a:t>Our Universe</a:t>
            </a:r>
            <a:r>
              <a:rPr lang="en-US" sz="3600" b="1" i="1" dirty="0">
                <a:solidFill>
                  <a:srgbClr val="FF0000"/>
                </a:solidFill>
                <a:effectLst>
                  <a:outerShdw blurRad="38100" dist="38100" dir="2700000" algn="tl">
                    <a:srgbClr val="000000">
                      <a:alpha val="43137"/>
                    </a:srgbClr>
                  </a:outerShdw>
                </a:effectLst>
                <a:latin typeface="Segoe UI" panose="020B0502040204020203" pitchFamily="34" charset="0"/>
              </a:rPr>
              <a:t> </a:t>
            </a:r>
            <a:r>
              <a:rPr lang="en-US" sz="3600" b="1" i="1" dirty="0">
                <a:solidFill>
                  <a:srgbClr val="0D0452"/>
                </a:solidFill>
                <a:effectLst/>
                <a:latin typeface="Segoe UI" panose="020B0502040204020203" pitchFamily="34" charset="0"/>
              </a:rPr>
              <a:t>came </a:t>
            </a:r>
            <a:r>
              <a:rPr lang="en-US" sz="3600" b="1" i="1" u="sng" dirty="0">
                <a:solidFill>
                  <a:srgbClr val="FF0000"/>
                </a:solidFill>
                <a:effectLst>
                  <a:outerShdw blurRad="38100" dist="38100" dir="2700000" algn="tl">
                    <a:srgbClr val="000000">
                      <a:alpha val="43137"/>
                    </a:srgbClr>
                  </a:outerShdw>
                </a:effectLst>
                <a:latin typeface="Segoe UI" panose="020B0502040204020203" pitchFamily="34" charset="0"/>
              </a:rPr>
              <a:t>To Exist</a:t>
            </a:r>
            <a:r>
              <a:rPr lang="en-US" sz="3600" b="1" i="1" dirty="0">
                <a:solidFill>
                  <a:srgbClr val="0D0452"/>
                </a:solidFill>
                <a:effectLst/>
                <a:latin typeface="Segoe UI" panose="020B0502040204020203" pitchFamily="34" charset="0"/>
              </a:rPr>
              <a:t>. Therefore, the </a:t>
            </a:r>
            <a:r>
              <a:rPr lang="en-US" sz="3600" b="1" i="1" u="sng" dirty="0">
                <a:solidFill>
                  <a:srgbClr val="FF0000"/>
                </a:solidFill>
                <a:effectLst>
                  <a:outerShdw blurRad="38100" dist="38100" dir="2700000" algn="tl">
                    <a:srgbClr val="000000">
                      <a:alpha val="43137"/>
                    </a:srgbClr>
                  </a:outerShdw>
                </a:effectLst>
                <a:latin typeface="Segoe UI" panose="020B0502040204020203" pitchFamily="34" charset="0"/>
              </a:rPr>
              <a:t>Multiverse Theory</a:t>
            </a:r>
            <a:r>
              <a:rPr lang="en-US" sz="3600" b="1" i="1" dirty="0">
                <a:solidFill>
                  <a:srgbClr val="FF0000"/>
                </a:solidFill>
                <a:effectLst>
                  <a:outerShdw blurRad="38100" dist="38100" dir="2700000" algn="tl">
                    <a:srgbClr val="000000">
                      <a:alpha val="43137"/>
                    </a:srgbClr>
                  </a:outerShdw>
                </a:effectLst>
                <a:latin typeface="Segoe UI" panose="020B0502040204020203" pitchFamily="34" charset="0"/>
              </a:rPr>
              <a:t> </a:t>
            </a:r>
            <a:r>
              <a:rPr lang="en-US" sz="3600" b="1" i="1" dirty="0">
                <a:solidFill>
                  <a:srgbClr val="0D0452"/>
                </a:solidFill>
                <a:effectLst/>
                <a:latin typeface="Segoe UI" panose="020B0502040204020203" pitchFamily="34" charset="0"/>
              </a:rPr>
              <a:t>itself still does not escape the need for fine-tuning, which points back to a </a:t>
            </a:r>
            <a:r>
              <a:rPr lang="en-US" sz="3600" b="1" i="1" u="sng" dirty="0">
                <a:solidFill>
                  <a:srgbClr val="FF0000"/>
                </a:solidFill>
                <a:effectLst>
                  <a:outerShdw blurRad="38100" dist="38100" dir="2700000" algn="tl">
                    <a:srgbClr val="000000">
                      <a:alpha val="43137"/>
                    </a:srgbClr>
                  </a:outerShdw>
                </a:effectLst>
                <a:latin typeface="Segoe UI" panose="020B0502040204020203" pitchFamily="34" charset="0"/>
              </a:rPr>
              <a:t>God Creating The Universe </a:t>
            </a:r>
            <a:r>
              <a:rPr lang="en-US" sz="3600" b="1" i="1" dirty="0">
                <a:solidFill>
                  <a:srgbClr val="0D0452"/>
                </a:solidFill>
                <a:effectLst/>
                <a:latin typeface="Segoe UI" panose="020B0502040204020203" pitchFamily="34" charset="0"/>
              </a:rPr>
              <a:t>(</a:t>
            </a:r>
            <a:r>
              <a:rPr lang="en-US" sz="3600" b="1" i="1" u="sng" dirty="0">
                <a:solidFill>
                  <a:srgbClr val="0D0452"/>
                </a:solidFill>
                <a:effectLst>
                  <a:outerShdw blurRad="38100" dist="38100" dir="2700000" algn="tl">
                    <a:srgbClr val="000000">
                      <a:alpha val="43137"/>
                    </a:srgbClr>
                  </a:outerShdw>
                </a:effectLst>
                <a:latin typeface="Segoe UI" panose="020B0502040204020203" pitchFamily="34" charset="0"/>
              </a:rPr>
              <a:t>or perhaps many universes</a:t>
            </a:r>
            <a:r>
              <a:rPr lang="en-US" sz="3600" b="1" i="1" dirty="0">
                <a:solidFill>
                  <a:srgbClr val="0D0452"/>
                </a:solidFill>
                <a:effectLst/>
                <a:latin typeface="Segoe UI" panose="020B0502040204020203" pitchFamily="34" charset="0"/>
              </a:rPr>
              <a:t>).  </a:t>
            </a:r>
          </a:p>
          <a:p>
            <a:pPr marL="0" indent="0" algn="l">
              <a:buNone/>
            </a:pPr>
            <a:r>
              <a:rPr lang="en-US" sz="3600" b="1" i="1" dirty="0">
                <a:solidFill>
                  <a:srgbClr val="0D0452"/>
                </a:solidFill>
                <a:effectLst/>
                <a:latin typeface="Segoe UI" panose="020B0502040204020203" pitchFamily="34" charset="0"/>
              </a:rPr>
              <a:t>      The scientific mechanisms that have been proposed by physicists, whether inflationary cosmology or string theory, still require </a:t>
            </a:r>
            <a:r>
              <a:rPr lang="en-US" sz="3600" b="1" i="1" u="sng" dirty="0">
                <a:solidFill>
                  <a:srgbClr val="FF0000"/>
                </a:solidFill>
                <a:effectLst>
                  <a:outerShdw blurRad="38100" dist="38100" dir="2700000" algn="tl">
                    <a:srgbClr val="000000">
                      <a:alpha val="43137"/>
                    </a:srgbClr>
                  </a:outerShdw>
                </a:effectLst>
                <a:latin typeface="Segoe UI" panose="020B0502040204020203" pitchFamily="34" charset="0"/>
              </a:rPr>
              <a:t>Extremely Precise</a:t>
            </a:r>
            <a:r>
              <a:rPr lang="en-US" sz="3600" b="1" i="1" dirty="0">
                <a:solidFill>
                  <a:srgbClr val="FF0000"/>
                </a:solidFill>
                <a:effectLst>
                  <a:outerShdw blurRad="38100" dist="38100" dir="2700000" algn="tl">
                    <a:srgbClr val="000000">
                      <a:alpha val="43137"/>
                    </a:srgbClr>
                  </a:outerShdw>
                </a:effectLst>
                <a:latin typeface="Segoe UI" panose="020B0502040204020203" pitchFamily="34" charset="0"/>
              </a:rPr>
              <a:t> </a:t>
            </a:r>
            <a:r>
              <a:rPr lang="en-US" sz="3600" b="1" i="1" dirty="0">
                <a:solidFill>
                  <a:srgbClr val="0D0452"/>
                </a:solidFill>
                <a:effectLst/>
                <a:latin typeface="Segoe UI" panose="020B0502040204020203" pitchFamily="34" charset="0"/>
              </a:rPr>
              <a:t>settings. Unless every single universe is somehow completely random and we just so happen to be in a self-sufficient universe that is miraculously perfect for life, </a:t>
            </a:r>
          </a:p>
          <a:p>
            <a:pPr marL="0" indent="0" algn="l">
              <a:buNone/>
            </a:pPr>
            <a:r>
              <a:rPr lang="en-US" sz="3600" b="1" i="1" dirty="0">
                <a:solidFill>
                  <a:srgbClr val="0D0452"/>
                </a:solidFill>
                <a:latin typeface="Segoe UI" panose="020B0502040204020203" pitchFamily="34" charset="0"/>
              </a:rPr>
              <a:t>                </a:t>
            </a:r>
            <a:r>
              <a:rPr lang="en-US" sz="3600" b="1" i="1" dirty="0">
                <a:solidFill>
                  <a:srgbClr val="FF0000"/>
                </a:solidFill>
                <a:effectLst>
                  <a:outerShdw blurRad="38100" dist="38100" dir="2700000" algn="tl">
                    <a:srgbClr val="000000">
                      <a:alpha val="43137"/>
                    </a:srgbClr>
                  </a:outerShdw>
                </a:effectLst>
                <a:latin typeface="Segoe UI" panose="020B0502040204020203" pitchFamily="34" charset="0"/>
              </a:rPr>
              <a:t>There Is Still A Required Creator.  </a:t>
            </a:r>
          </a:p>
          <a:p>
            <a:pPr marL="0" indent="0" algn="ctr">
              <a:buNone/>
            </a:pPr>
            <a:endParaRPr lang="en-US" dirty="0"/>
          </a:p>
        </p:txBody>
      </p:sp>
    </p:spTree>
    <p:extLst>
      <p:ext uri="{BB962C8B-B14F-4D97-AF65-F5344CB8AC3E}">
        <p14:creationId xmlns:p14="http://schemas.microsoft.com/office/powerpoint/2010/main" val="211803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NA Structure">
            <a:extLst>
              <a:ext uri="{FF2B5EF4-FFF2-40B4-BE49-F238E27FC236}">
                <a16:creationId xmlns:a16="http://schemas.microsoft.com/office/drawing/2014/main" id="{393E396C-DE5B-603A-18C5-857D8083B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0167F3-2644-6B86-748C-5F4FB2E32D1C}"/>
              </a:ext>
            </a:extLst>
          </p:cNvPr>
          <p:cNvSpPr txBox="1"/>
          <p:nvPr/>
        </p:nvSpPr>
        <p:spPr>
          <a:xfrm>
            <a:off x="1887794" y="700237"/>
            <a:ext cx="8731045" cy="1569660"/>
          </a:xfrm>
          <a:prstGeom prst="rect">
            <a:avLst/>
          </a:prstGeom>
          <a:noFill/>
        </p:spPr>
        <p:txBody>
          <a:bodyPr wrap="square">
            <a:spAutoFit/>
          </a:bodyPr>
          <a:lstStyle/>
          <a:p>
            <a:pPr algn="l"/>
            <a:r>
              <a:rPr lang="en-US" sz="9600" b="1" i="1" dirty="0">
                <a:solidFill>
                  <a:srgbClr val="FFFF00"/>
                </a:solidFill>
                <a:effectLst>
                  <a:outerShdw blurRad="38100" dist="38100" dir="2700000" algn="tl">
                    <a:srgbClr val="000000">
                      <a:alpha val="43137"/>
                    </a:srgbClr>
                  </a:outerShdw>
                </a:effectLst>
                <a:latin typeface="Segoe UI" panose="020B0502040204020203" pitchFamily="34" charset="0"/>
              </a:rPr>
              <a:t>DNA Structure</a:t>
            </a:r>
          </a:p>
        </p:txBody>
      </p:sp>
    </p:spTree>
    <p:extLst>
      <p:ext uri="{BB962C8B-B14F-4D97-AF65-F5344CB8AC3E}">
        <p14:creationId xmlns:p14="http://schemas.microsoft.com/office/powerpoint/2010/main" val="711680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2097FF-90A0-0DF2-39FF-2F249CD676EA}"/>
              </a:ext>
            </a:extLst>
          </p:cNvPr>
          <p:cNvSpPr>
            <a:spLocks noGrp="1"/>
          </p:cNvSpPr>
          <p:nvPr>
            <p:ph idx="1"/>
          </p:nvPr>
        </p:nvSpPr>
        <p:spPr>
          <a:xfrm>
            <a:off x="0" y="0"/>
            <a:ext cx="12192000" cy="6858000"/>
          </a:xfrm>
        </p:spPr>
        <p:txBody>
          <a:bodyPr>
            <a:normAutofit lnSpcReduction="10000"/>
          </a:bodyPr>
          <a:lstStyle/>
          <a:p>
            <a:pPr marL="0" indent="0" algn="l">
              <a:buNone/>
            </a:pPr>
            <a:r>
              <a:rPr lang="en-US" b="0" i="0" dirty="0">
                <a:solidFill>
                  <a:srgbClr val="2B2B2B"/>
                </a:solidFill>
                <a:effectLst/>
                <a:latin typeface="Segoe UI" panose="020B0502040204020203" pitchFamily="34" charset="0"/>
              </a:rPr>
              <a:t>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DNA</a:t>
            </a:r>
            <a:r>
              <a:rPr lang="en-US" sz="4800" b="1" i="1" dirty="0">
                <a:solidFill>
                  <a:srgbClr val="0D0452"/>
                </a:solidFill>
                <a:effectLst/>
                <a:latin typeface="Segoe UI" panose="020B0502040204020203" pitchFamily="34" charset="0"/>
              </a:rPr>
              <a:t> is another place we can look to see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God's</a:t>
            </a:r>
            <a:r>
              <a:rPr lang="en-US" sz="4800" b="1" i="1" dirty="0">
                <a:solidFill>
                  <a:srgbClr val="0D0452"/>
                </a:solidFill>
                <a:effectLst/>
                <a:latin typeface="Segoe UI" panose="020B0502040204020203" pitchFamily="34" charset="0"/>
              </a:rPr>
              <a:t> work. In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1953</a:t>
            </a:r>
            <a:r>
              <a:rPr lang="en-US" sz="4800" b="1" i="1" dirty="0">
                <a:solidFill>
                  <a:srgbClr val="0D0452"/>
                </a:solidFill>
                <a:effectLst/>
                <a:latin typeface="Segoe UI" panose="020B0502040204020203" pitchFamily="34" charset="0"/>
              </a:rPr>
              <a:t>, </a:t>
            </a:r>
            <a:r>
              <a:rPr lang="en-US" sz="4800" b="1" i="1" dirty="0">
                <a:solidFill>
                  <a:srgbClr val="FF0000"/>
                </a:solidFill>
                <a:effectLst/>
                <a:latin typeface="Segoe UI" panose="020B0502040204020203" pitchFamily="34" charset="0"/>
              </a:rPr>
              <a:t>James Watson </a:t>
            </a:r>
            <a:r>
              <a:rPr lang="en-US" sz="4800" b="1" i="1" dirty="0">
                <a:solidFill>
                  <a:srgbClr val="0D0452"/>
                </a:solidFill>
                <a:effectLst/>
                <a:latin typeface="Segoe UI" panose="020B0502040204020203" pitchFamily="34" charset="0"/>
              </a:rPr>
              <a:t>and </a:t>
            </a:r>
            <a:r>
              <a:rPr lang="en-US" sz="4800" b="1" i="1" dirty="0">
                <a:solidFill>
                  <a:srgbClr val="FF0000"/>
                </a:solidFill>
                <a:effectLst/>
                <a:latin typeface="Segoe UI" panose="020B0502040204020203" pitchFamily="34" charset="0"/>
              </a:rPr>
              <a:t>Francis Crick’s </a:t>
            </a:r>
            <a:r>
              <a:rPr lang="en-US" sz="4800" b="1" i="1" dirty="0">
                <a:solidFill>
                  <a:srgbClr val="0D0452"/>
                </a:solidFill>
                <a:effectLst/>
                <a:latin typeface="Segoe UI" panose="020B0502040204020203" pitchFamily="34" charset="0"/>
              </a:rPr>
              <a:t>research on </a:t>
            </a:r>
            <a:r>
              <a:rPr lang="en-US" sz="4800" b="1" i="1" dirty="0">
                <a:solidFill>
                  <a:srgbClr val="FF0000"/>
                </a:solidFill>
                <a:effectLst/>
                <a:latin typeface="Segoe UI" panose="020B0502040204020203" pitchFamily="34" charset="0"/>
              </a:rPr>
              <a:t>DNA</a:t>
            </a:r>
            <a:r>
              <a:rPr lang="en-US" sz="4800" b="1" i="1" dirty="0">
                <a:solidFill>
                  <a:srgbClr val="0D0452"/>
                </a:solidFill>
                <a:effectLst/>
                <a:latin typeface="Segoe UI" panose="020B0502040204020203" pitchFamily="34" charset="0"/>
              </a:rPr>
              <a:t> structure led to the: </a:t>
            </a:r>
          </a:p>
          <a:p>
            <a:pPr marL="0" indent="0" algn="l">
              <a:buNone/>
            </a:pPr>
            <a:r>
              <a:rPr lang="en-US" sz="4800" b="1" i="1" dirty="0">
                <a:solidFill>
                  <a:srgbClr val="0D0452"/>
                </a:solidFill>
                <a:effectLst/>
                <a:latin typeface="Segoe UI" panose="020B0502040204020203" pitchFamily="34" charset="0"/>
              </a:rPr>
              <a:t>           </a:t>
            </a:r>
            <a:r>
              <a:rPr lang="en-US" sz="6000" b="1" i="1" dirty="0">
                <a:solidFill>
                  <a:srgbClr val="0D0452"/>
                </a:solidFill>
                <a:effectLst/>
                <a:latin typeface="Segoe UI" panose="020B0502040204020203" pitchFamily="34" charset="0"/>
              </a:rPr>
              <a:t>“</a:t>
            </a:r>
            <a:r>
              <a:rPr lang="en-US" sz="6000" b="1" i="1" dirty="0">
                <a:solidFill>
                  <a:srgbClr val="FF0000"/>
                </a:solidFill>
                <a:effectLst>
                  <a:outerShdw blurRad="38100" dist="38100" dir="2700000" algn="tl">
                    <a:srgbClr val="000000">
                      <a:alpha val="43137"/>
                    </a:srgbClr>
                  </a:outerShdw>
                </a:effectLst>
                <a:latin typeface="Segoe UI" panose="020B0502040204020203" pitchFamily="34" charset="0"/>
              </a:rPr>
              <a:t>Sequence Hypothesis</a:t>
            </a:r>
            <a:r>
              <a:rPr lang="en-US" sz="6000" b="1" i="1" dirty="0">
                <a:solidFill>
                  <a:srgbClr val="0D0452"/>
                </a:solidFill>
                <a:effectLst/>
                <a:latin typeface="Segoe UI" panose="020B0502040204020203" pitchFamily="34" charset="0"/>
              </a:rPr>
              <a:t>.”  </a:t>
            </a:r>
          </a:p>
          <a:p>
            <a:pPr marL="0" indent="0" algn="l">
              <a:buNone/>
            </a:pPr>
            <a:r>
              <a:rPr lang="en-US" sz="4800" b="1" i="1" dirty="0">
                <a:solidFill>
                  <a:srgbClr val="0D0452"/>
                </a:solidFill>
                <a:effectLst/>
                <a:latin typeface="Segoe UI" panose="020B0502040204020203" pitchFamily="34" charset="0"/>
              </a:rPr>
              <a:t>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DNA</a:t>
            </a:r>
            <a:r>
              <a:rPr lang="en-US" sz="4800" b="1" i="1" dirty="0">
                <a:solidFill>
                  <a:srgbClr val="0D0452"/>
                </a:solidFill>
                <a:effectLst/>
                <a:latin typeface="Segoe UI" panose="020B0502040204020203" pitchFamily="34" charset="0"/>
              </a:rPr>
              <a:t> works like a written language or computer code. This is an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Observable Phenomenon</a:t>
            </a:r>
            <a:r>
              <a:rPr lang="en-US" sz="4800" b="1" i="1" dirty="0">
                <a:solidFill>
                  <a:srgbClr val="0D0452"/>
                </a:solidFill>
                <a:effectLst/>
                <a:latin typeface="Segoe UI" panose="020B0502040204020203" pitchFamily="34" charset="0"/>
              </a:rPr>
              <a:t>. Specific sequences of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Code</a:t>
            </a:r>
            <a:r>
              <a:rPr lang="en-US" sz="4800" b="1" i="1" dirty="0">
                <a:solidFill>
                  <a:srgbClr val="0D0452"/>
                </a:solidFill>
                <a:effectLst/>
                <a:latin typeface="Segoe UI" panose="020B0502040204020203" pitchFamily="34" charset="0"/>
              </a:rPr>
              <a:t> </a:t>
            </a:r>
            <a:r>
              <a:rPr lang="en-US" sz="4800" b="1" i="1" dirty="0">
                <a:solidFill>
                  <a:srgbClr val="FF0000"/>
                </a:solidFill>
                <a:effectLst>
                  <a:outerShdw blurRad="38100" dist="38100" dir="2700000" algn="tl">
                    <a:srgbClr val="000000">
                      <a:alpha val="43137"/>
                    </a:srgbClr>
                  </a:outerShdw>
                </a:effectLst>
                <a:latin typeface="Segoe UI" panose="020B0502040204020203" pitchFamily="34" charset="0"/>
              </a:rPr>
              <a:t>In DNA </a:t>
            </a:r>
            <a:r>
              <a:rPr lang="en-US" sz="4800" b="1" i="1" dirty="0">
                <a:solidFill>
                  <a:srgbClr val="0D0452"/>
                </a:solidFill>
                <a:effectLst/>
                <a:latin typeface="Segoe UI" panose="020B0502040204020203" pitchFamily="34" charset="0"/>
              </a:rPr>
              <a:t>make up quite literally </a:t>
            </a:r>
          </a:p>
          <a:p>
            <a:pPr marL="0" indent="0" algn="l">
              <a:buNone/>
            </a:pPr>
            <a:r>
              <a:rPr lang="en-US" sz="4800" b="1" i="1" dirty="0">
                <a:solidFill>
                  <a:srgbClr val="0D0452"/>
                </a:solidFill>
                <a:latin typeface="Segoe UI" panose="020B0502040204020203" pitchFamily="34" charset="0"/>
              </a:rPr>
              <a:t>                </a:t>
            </a:r>
            <a:r>
              <a:rPr lang="en-US" sz="6600" b="1" i="1" dirty="0">
                <a:solidFill>
                  <a:srgbClr val="0000FF"/>
                </a:solidFill>
                <a:effectLst>
                  <a:outerShdw blurRad="38100" dist="38100" dir="2700000" algn="tl">
                    <a:srgbClr val="000000">
                      <a:alpha val="43137"/>
                    </a:srgbClr>
                  </a:outerShdw>
                </a:effectLst>
                <a:latin typeface="Segoe UI" panose="020B0502040204020203" pitchFamily="34" charset="0"/>
              </a:rPr>
              <a:t>Every Living Thing</a:t>
            </a:r>
            <a:r>
              <a:rPr lang="en-US" sz="4800" b="1" i="1" dirty="0">
                <a:solidFill>
                  <a:srgbClr val="0D0452"/>
                </a:solidFill>
                <a:effectLst/>
                <a:latin typeface="Segoe UI" panose="020B0502040204020203" pitchFamily="34" charset="0"/>
              </a:rPr>
              <a:t>.     </a:t>
            </a:r>
          </a:p>
          <a:p>
            <a:pPr marL="0" indent="0" algn="ctr">
              <a:buNone/>
            </a:pPr>
            <a:endParaRPr lang="en-US" dirty="0"/>
          </a:p>
        </p:txBody>
      </p:sp>
    </p:spTree>
    <p:extLst>
      <p:ext uri="{BB962C8B-B14F-4D97-AF65-F5344CB8AC3E}">
        <p14:creationId xmlns:p14="http://schemas.microsoft.com/office/powerpoint/2010/main" val="280220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rogramming DNA’s Code">
            <a:extLst>
              <a:ext uri="{FF2B5EF4-FFF2-40B4-BE49-F238E27FC236}">
                <a16:creationId xmlns:a16="http://schemas.microsoft.com/office/drawing/2014/main" id="{084540F6-AFD6-280C-C58E-E361D3972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AE23CA-6F96-3520-770A-9555216B4A83}"/>
              </a:ext>
            </a:extLst>
          </p:cNvPr>
          <p:cNvSpPr txBox="1"/>
          <p:nvPr/>
        </p:nvSpPr>
        <p:spPr>
          <a:xfrm>
            <a:off x="383458" y="552753"/>
            <a:ext cx="12192000" cy="1200329"/>
          </a:xfrm>
          <a:prstGeom prst="rect">
            <a:avLst/>
          </a:prstGeom>
          <a:noFill/>
        </p:spPr>
        <p:txBody>
          <a:bodyPr wrap="square">
            <a:spAutoFit/>
          </a:bodyPr>
          <a:lstStyle/>
          <a:p>
            <a:pPr algn="l"/>
            <a:r>
              <a:rPr lang="en-US" sz="7200" b="1" i="1" dirty="0">
                <a:solidFill>
                  <a:srgbClr val="FF0000"/>
                </a:solidFill>
                <a:effectLst>
                  <a:outerShdw blurRad="38100" dist="38100" dir="2700000" algn="tl">
                    <a:srgbClr val="000000">
                      <a:alpha val="43137"/>
                    </a:srgbClr>
                  </a:outerShdw>
                </a:effectLst>
                <a:latin typeface="Segoe UI" panose="020B0502040204020203" pitchFamily="34" charset="0"/>
              </a:rPr>
              <a:t>Programming DNA’s Code</a:t>
            </a:r>
          </a:p>
        </p:txBody>
      </p:sp>
    </p:spTree>
    <p:extLst>
      <p:ext uri="{BB962C8B-B14F-4D97-AF65-F5344CB8AC3E}">
        <p14:creationId xmlns:p14="http://schemas.microsoft.com/office/powerpoint/2010/main" val="2628379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3271D-7773-B5D4-B406-DE56BD759A8F}"/>
              </a:ext>
            </a:extLst>
          </p:cNvPr>
          <p:cNvSpPr>
            <a:spLocks noGrp="1"/>
          </p:cNvSpPr>
          <p:nvPr>
            <p:ph idx="1"/>
          </p:nvPr>
        </p:nvSpPr>
        <p:spPr>
          <a:xfrm>
            <a:off x="0" y="0"/>
            <a:ext cx="12192000" cy="6858000"/>
          </a:xfrm>
        </p:spPr>
        <p:txBody>
          <a:bodyPr>
            <a:normAutofit/>
          </a:bodyPr>
          <a:lstStyle/>
          <a:p>
            <a:pPr marL="0" indent="0" algn="l">
              <a:buNone/>
            </a:pPr>
            <a:r>
              <a:rPr lang="en-US" b="0" i="0" dirty="0">
                <a:solidFill>
                  <a:srgbClr val="2B2B2B"/>
                </a:solidFill>
                <a:effectLst/>
                <a:latin typeface="Segoe UI" panose="020B0502040204020203" pitchFamily="34" charset="0"/>
              </a:rPr>
              <a:t>         </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DNA</a:t>
            </a:r>
            <a:r>
              <a:rPr lang="en-US" sz="4000" b="1" i="1" dirty="0">
                <a:solidFill>
                  <a:srgbClr val="0D0452"/>
                </a:solidFill>
                <a:effectLst/>
                <a:latin typeface="Segoe UI" panose="020B0502040204020203" pitchFamily="34" charset="0"/>
              </a:rPr>
              <a:t> is very code-like, which implies that someone programmed it. </a:t>
            </a:r>
            <a:r>
              <a:rPr lang="en-US" sz="4000" b="1" i="1" dirty="0">
                <a:solidFill>
                  <a:srgbClr val="0000FF"/>
                </a:solidFill>
                <a:effectLst/>
                <a:latin typeface="Segoe UI" panose="020B0502040204020203" pitchFamily="34" charset="0"/>
              </a:rPr>
              <a:t>Founder of Microsoft, Bill Gates</a:t>
            </a:r>
            <a:r>
              <a:rPr lang="en-US" sz="4000" b="1" i="1" dirty="0">
                <a:solidFill>
                  <a:srgbClr val="0D0452"/>
                </a:solidFill>
                <a:effectLst/>
                <a:latin typeface="Segoe UI" panose="020B0502040204020203" pitchFamily="34" charset="0"/>
              </a:rPr>
              <a:t>, compared </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DNA</a:t>
            </a:r>
            <a:r>
              <a:rPr lang="en-US" sz="4000" b="1" i="1" dirty="0">
                <a:solidFill>
                  <a:srgbClr val="0D0452"/>
                </a:solidFill>
                <a:effectLst/>
                <a:latin typeface="Segoe UI" panose="020B0502040204020203" pitchFamily="34" charset="0"/>
              </a:rPr>
              <a:t> to A-</a:t>
            </a:r>
            <a:r>
              <a:rPr lang="en-US" sz="4000" b="1" i="1" dirty="0">
                <a:solidFill>
                  <a:srgbClr val="0D0452"/>
                </a:solidFill>
                <a:latin typeface="Segoe UI" panose="020B0502040204020203" pitchFamily="34" charset="0"/>
              </a:rPr>
              <a:t>H</a:t>
            </a:r>
            <a:r>
              <a:rPr lang="en-US" sz="4000" b="1" i="1" dirty="0">
                <a:solidFill>
                  <a:srgbClr val="0D0452"/>
                </a:solidFill>
                <a:effectLst/>
                <a:latin typeface="Segoe UI" panose="020B0502040204020203" pitchFamily="34" charset="0"/>
              </a:rPr>
              <a:t>ighly </a:t>
            </a:r>
            <a:r>
              <a:rPr lang="en-US" sz="4000" b="1" i="1" dirty="0">
                <a:solidFill>
                  <a:srgbClr val="0D0452"/>
                </a:solidFill>
                <a:latin typeface="Segoe UI" panose="020B0502040204020203" pitchFamily="34" charset="0"/>
              </a:rPr>
              <a:t>A</a:t>
            </a:r>
            <a:r>
              <a:rPr lang="en-US" sz="4000" b="1" i="1" dirty="0">
                <a:solidFill>
                  <a:srgbClr val="0D0452"/>
                </a:solidFill>
                <a:effectLst/>
                <a:latin typeface="Segoe UI" panose="020B0502040204020203" pitchFamily="34" charset="0"/>
              </a:rPr>
              <a:t>dvanced </a:t>
            </a:r>
            <a:r>
              <a:rPr lang="en-US" sz="4000" b="1" i="1" dirty="0">
                <a:solidFill>
                  <a:srgbClr val="0D0452"/>
                </a:solidFill>
                <a:latin typeface="Segoe UI" panose="020B0502040204020203" pitchFamily="34" charset="0"/>
              </a:rPr>
              <a:t>S</a:t>
            </a:r>
            <a:r>
              <a:rPr lang="en-US" sz="4000" b="1" i="1" dirty="0">
                <a:solidFill>
                  <a:srgbClr val="0D0452"/>
                </a:solidFill>
                <a:effectLst/>
                <a:latin typeface="Segoe UI" panose="020B0502040204020203" pitchFamily="34" charset="0"/>
              </a:rPr>
              <a:t>oftware far </a:t>
            </a:r>
            <a:r>
              <a:rPr lang="en-US" sz="4000" b="1" i="1" dirty="0">
                <a:solidFill>
                  <a:srgbClr val="0000FF"/>
                </a:solidFill>
                <a:effectLst/>
                <a:latin typeface="Segoe UI" panose="020B0502040204020203" pitchFamily="34" charset="0"/>
              </a:rPr>
              <a:t>Beyond </a:t>
            </a:r>
            <a:r>
              <a:rPr lang="en-US" sz="4000" b="1" i="1" dirty="0">
                <a:solidFill>
                  <a:srgbClr val="0000FF"/>
                </a:solidFill>
                <a:latin typeface="Segoe UI" panose="020B0502040204020203" pitchFamily="34" charset="0"/>
              </a:rPr>
              <a:t>H</a:t>
            </a:r>
            <a:r>
              <a:rPr lang="en-US" sz="4000" b="1" i="1" dirty="0">
                <a:solidFill>
                  <a:srgbClr val="0000FF"/>
                </a:solidFill>
                <a:effectLst/>
                <a:latin typeface="Segoe UI" panose="020B0502040204020203" pitchFamily="34" charset="0"/>
              </a:rPr>
              <a:t>uman </a:t>
            </a:r>
            <a:r>
              <a:rPr lang="en-US" sz="4000" b="1" i="1" dirty="0">
                <a:solidFill>
                  <a:srgbClr val="0000FF"/>
                </a:solidFill>
                <a:latin typeface="Segoe UI" panose="020B0502040204020203" pitchFamily="34" charset="0"/>
              </a:rPr>
              <a:t>T</a:t>
            </a:r>
            <a:r>
              <a:rPr lang="en-US" sz="4000" b="1" i="1" dirty="0">
                <a:solidFill>
                  <a:srgbClr val="0000FF"/>
                </a:solidFill>
                <a:effectLst/>
                <a:latin typeface="Segoe UI" panose="020B0502040204020203" pitchFamily="34" charset="0"/>
              </a:rPr>
              <a:t>echnology</a:t>
            </a:r>
            <a:r>
              <a:rPr lang="en-US" sz="4000" b="1" i="1" dirty="0">
                <a:solidFill>
                  <a:srgbClr val="0D0452"/>
                </a:solidFill>
                <a:effectLst/>
                <a:latin typeface="Segoe UI" panose="020B0502040204020203" pitchFamily="34" charset="0"/>
              </a:rPr>
              <a:t>.</a:t>
            </a:r>
          </a:p>
          <a:p>
            <a:pPr marL="0" indent="0" algn="l">
              <a:buNone/>
            </a:pPr>
            <a:r>
              <a:rPr lang="en-US" sz="4000" b="1" i="1" dirty="0">
                <a:solidFill>
                  <a:srgbClr val="0D0452"/>
                </a:solidFill>
                <a:effectLst/>
                <a:latin typeface="Segoe UI" panose="020B0502040204020203" pitchFamily="34" charset="0"/>
              </a:rPr>
              <a:t>         </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DNA</a:t>
            </a:r>
            <a:r>
              <a:rPr lang="en-US" sz="4000" b="1" i="1" dirty="0">
                <a:solidFill>
                  <a:srgbClr val="0D0452"/>
                </a:solidFill>
                <a:effectLst/>
                <a:latin typeface="Segoe UI" panose="020B0502040204020203" pitchFamily="34" charset="0"/>
              </a:rPr>
              <a:t> is a highly complex system and we </a:t>
            </a:r>
            <a:r>
              <a:rPr lang="en-US" sz="4000" b="1" i="1" u="sng" dirty="0">
                <a:solidFill>
                  <a:srgbClr val="0000FF"/>
                </a:solidFill>
                <a:effectLst/>
                <a:latin typeface="Segoe UI" panose="020B0502040204020203" pitchFamily="34" charset="0"/>
              </a:rPr>
              <a:t>Barely </a:t>
            </a:r>
            <a:r>
              <a:rPr lang="en-US" sz="4000" b="1" i="1" u="sng" dirty="0">
                <a:solidFill>
                  <a:srgbClr val="0000FF"/>
                </a:solidFill>
                <a:latin typeface="Segoe UI" panose="020B0502040204020203" pitchFamily="34" charset="0"/>
              </a:rPr>
              <a:t>U</a:t>
            </a:r>
            <a:r>
              <a:rPr lang="en-US" sz="4000" b="1" i="1" u="sng" dirty="0">
                <a:solidFill>
                  <a:srgbClr val="0000FF"/>
                </a:solidFill>
                <a:effectLst/>
                <a:latin typeface="Segoe UI" panose="020B0502040204020203" pitchFamily="34" charset="0"/>
              </a:rPr>
              <a:t>nderstand </a:t>
            </a:r>
            <a:r>
              <a:rPr lang="en-US" sz="4000" b="1" i="1" u="sng" dirty="0">
                <a:solidFill>
                  <a:srgbClr val="0000FF"/>
                </a:solidFill>
                <a:latin typeface="Segoe UI" panose="020B0502040204020203" pitchFamily="34" charset="0"/>
              </a:rPr>
              <a:t>I</a:t>
            </a:r>
            <a:r>
              <a:rPr lang="en-US" sz="4000" b="1" i="1" u="sng" dirty="0">
                <a:solidFill>
                  <a:srgbClr val="0000FF"/>
                </a:solidFill>
                <a:effectLst/>
                <a:latin typeface="Segoe UI" panose="020B0502040204020203" pitchFamily="34" charset="0"/>
              </a:rPr>
              <a:t>t</a:t>
            </a:r>
            <a:r>
              <a:rPr lang="en-US" sz="4000" b="1" i="1" dirty="0">
                <a:solidFill>
                  <a:srgbClr val="0D0452"/>
                </a:solidFill>
                <a:effectLst/>
                <a:latin typeface="Segoe UI" panose="020B0502040204020203" pitchFamily="34" charset="0"/>
              </a:rPr>
              <a:t>. No theory of undirected chemical evolution can explain </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DNA’s</a:t>
            </a:r>
            <a:r>
              <a:rPr lang="en-US" sz="4000" b="1" i="1" dirty="0">
                <a:solidFill>
                  <a:srgbClr val="0D0452"/>
                </a:solidFill>
                <a:effectLst/>
                <a:latin typeface="Segoe UI" panose="020B0502040204020203" pitchFamily="34" charset="0"/>
              </a:rPr>
              <a:t> extremely complex informational content. </a:t>
            </a:r>
            <a:r>
              <a:rPr lang="en-US" sz="4000" b="1" i="1" dirty="0">
                <a:solidFill>
                  <a:srgbClr val="0000FF"/>
                </a:solidFill>
                <a:effectLst/>
                <a:latin typeface="Segoe UI" panose="020B0502040204020203" pitchFamily="34" charset="0"/>
              </a:rPr>
              <a:t>We have no idea why </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DNA</a:t>
            </a:r>
            <a:r>
              <a:rPr lang="en-US" sz="4000" b="1" i="1" dirty="0">
                <a:solidFill>
                  <a:srgbClr val="0000FF"/>
                </a:solidFill>
                <a:effectLst/>
                <a:latin typeface="Segoe UI" panose="020B0502040204020203" pitchFamily="34" charset="0"/>
              </a:rPr>
              <a:t> does what it does</a:t>
            </a:r>
            <a:r>
              <a:rPr lang="en-US" sz="4000" b="1" i="1" dirty="0">
                <a:solidFill>
                  <a:srgbClr val="0D0452"/>
                </a:solidFill>
                <a:effectLst/>
                <a:latin typeface="Segoe UI" panose="020B0502040204020203" pitchFamily="34" charset="0"/>
              </a:rPr>
              <a:t>. Therefore, it seems that </a:t>
            </a:r>
            <a:r>
              <a:rPr lang="en-US" sz="4000" b="1" i="1" u="sng" dirty="0">
                <a:solidFill>
                  <a:srgbClr val="0000FF"/>
                </a:solidFill>
                <a:effectLst>
                  <a:outerShdw blurRad="38100" dist="38100" dir="2700000" algn="tl">
                    <a:srgbClr val="000000">
                      <a:alpha val="43137"/>
                    </a:srgbClr>
                  </a:outerShdw>
                </a:effectLst>
                <a:latin typeface="Segoe UI" panose="020B0502040204020203" pitchFamily="34" charset="0"/>
              </a:rPr>
              <a:t>It</a:t>
            </a:r>
            <a:r>
              <a:rPr lang="en-US" sz="4000" b="1" i="1" dirty="0">
                <a:solidFill>
                  <a:srgbClr val="0D0452"/>
                </a:solidFill>
                <a:effectLst/>
                <a:latin typeface="Segoe UI" panose="020B0502040204020203" pitchFamily="34" charset="0"/>
              </a:rPr>
              <a:t> (</a:t>
            </a:r>
            <a:r>
              <a:rPr lang="en-US" sz="4000" b="1" i="1" dirty="0">
                <a:solidFill>
                  <a:srgbClr val="FF0000"/>
                </a:solidFill>
                <a:effectLst>
                  <a:outerShdw blurRad="38100" dist="38100" dir="2700000" algn="tl">
                    <a:srgbClr val="000000">
                      <a:alpha val="43137"/>
                    </a:srgbClr>
                  </a:outerShdw>
                </a:effectLst>
                <a:latin typeface="Segoe UI" panose="020B0502040204020203" pitchFamily="34" charset="0"/>
              </a:rPr>
              <a:t>DNA</a:t>
            </a:r>
            <a:r>
              <a:rPr lang="en-US" sz="4000" b="1" i="1" dirty="0">
                <a:solidFill>
                  <a:srgbClr val="0D0452"/>
                </a:solidFill>
                <a:effectLst/>
                <a:latin typeface="Segoe UI" panose="020B0502040204020203" pitchFamily="34" charset="0"/>
              </a:rPr>
              <a:t>) was made by an </a:t>
            </a:r>
            <a:r>
              <a:rPr lang="en-US" sz="4000" b="1" i="1" dirty="0">
                <a:solidFill>
                  <a:srgbClr val="0000FF"/>
                </a:solidFill>
                <a:effectLst/>
                <a:latin typeface="Segoe UI" panose="020B0502040204020203" pitchFamily="34" charset="0"/>
              </a:rPr>
              <a:t>Intelligent &amp; </a:t>
            </a:r>
            <a:r>
              <a:rPr lang="en-US" sz="4000" b="1" i="1" dirty="0">
                <a:solidFill>
                  <a:srgbClr val="0000FF"/>
                </a:solidFill>
                <a:latin typeface="Segoe UI" panose="020B0502040204020203" pitchFamily="34" charset="0"/>
              </a:rPr>
              <a:t>D</a:t>
            </a:r>
            <a:r>
              <a:rPr lang="en-US" sz="4000" b="1" i="1" dirty="0">
                <a:solidFill>
                  <a:srgbClr val="0000FF"/>
                </a:solidFill>
                <a:effectLst/>
                <a:latin typeface="Segoe UI" panose="020B0502040204020203" pitchFamily="34" charset="0"/>
              </a:rPr>
              <a:t>ivine </a:t>
            </a:r>
            <a:r>
              <a:rPr lang="en-US" sz="4000" b="1" i="1" dirty="0">
                <a:solidFill>
                  <a:srgbClr val="0000FF"/>
                </a:solidFill>
                <a:latin typeface="Segoe UI" panose="020B0502040204020203" pitchFamily="34" charset="0"/>
              </a:rPr>
              <a:t>C</a:t>
            </a:r>
            <a:r>
              <a:rPr lang="en-US" sz="4000" b="1" i="1" dirty="0">
                <a:solidFill>
                  <a:srgbClr val="0000FF"/>
                </a:solidFill>
                <a:effectLst/>
                <a:latin typeface="Segoe UI" panose="020B0502040204020203" pitchFamily="34" charset="0"/>
              </a:rPr>
              <a:t>reator</a:t>
            </a:r>
            <a:r>
              <a:rPr lang="en-US" sz="4000" b="1" i="1" dirty="0">
                <a:solidFill>
                  <a:srgbClr val="0D0452"/>
                </a:solidFill>
                <a:effectLst/>
                <a:latin typeface="Segoe UI" panose="020B0502040204020203" pitchFamily="34" charset="0"/>
              </a:rPr>
              <a:t> who </a:t>
            </a:r>
            <a:r>
              <a:rPr lang="en-US" sz="4000" b="1" i="1" dirty="0">
                <a:solidFill>
                  <a:srgbClr val="0000FF"/>
                </a:solidFill>
                <a:effectLst/>
                <a:latin typeface="Segoe UI" panose="020B0502040204020203" pitchFamily="34" charset="0"/>
              </a:rPr>
              <a:t>Programmed</a:t>
            </a:r>
            <a:r>
              <a:rPr lang="en-US" sz="4000" b="1" i="1" dirty="0">
                <a:solidFill>
                  <a:srgbClr val="0D0452"/>
                </a:solidFill>
                <a:effectLst/>
                <a:latin typeface="Segoe UI" panose="020B0502040204020203" pitchFamily="34" charset="0"/>
              </a:rPr>
              <a:t> </a:t>
            </a:r>
            <a:r>
              <a:rPr lang="en-US" sz="4000" b="1" i="1" dirty="0">
                <a:solidFill>
                  <a:srgbClr val="0000FF"/>
                </a:solidFill>
                <a:latin typeface="Segoe UI" panose="020B0502040204020203" pitchFamily="34" charset="0"/>
              </a:rPr>
              <a:t>I</a:t>
            </a:r>
            <a:r>
              <a:rPr lang="en-US" sz="4000" b="1" i="1" dirty="0">
                <a:solidFill>
                  <a:srgbClr val="0000FF"/>
                </a:solidFill>
                <a:effectLst/>
                <a:latin typeface="Segoe UI" panose="020B0502040204020203" pitchFamily="34" charset="0"/>
              </a:rPr>
              <a:t>t</a:t>
            </a:r>
            <a:r>
              <a:rPr lang="en-US" sz="4000" b="1" i="1" dirty="0">
                <a:solidFill>
                  <a:srgbClr val="0D0452"/>
                </a:solidFill>
                <a:effectLst/>
                <a:latin typeface="Segoe UI" panose="020B0502040204020203" pitchFamily="34" charset="0"/>
              </a:rPr>
              <a:t> (</a:t>
            </a:r>
            <a:r>
              <a:rPr lang="en-US" sz="4000" b="1" i="1" dirty="0">
                <a:solidFill>
                  <a:srgbClr val="0000FF"/>
                </a:solidFill>
                <a:effectLst>
                  <a:outerShdw blurRad="38100" dist="38100" dir="2700000" algn="tl">
                    <a:srgbClr val="000000">
                      <a:alpha val="43137"/>
                    </a:srgbClr>
                  </a:outerShdw>
                </a:effectLst>
                <a:latin typeface="Segoe UI" panose="020B0502040204020203" pitchFamily="34" charset="0"/>
              </a:rPr>
              <a:t>DNA</a:t>
            </a:r>
            <a:r>
              <a:rPr lang="en-US" sz="4000" b="1" i="1" dirty="0">
                <a:solidFill>
                  <a:srgbClr val="0D0452"/>
                </a:solidFill>
                <a:effectLst/>
                <a:latin typeface="Segoe UI" panose="020B0502040204020203" pitchFamily="34" charset="0"/>
              </a:rPr>
              <a:t>)in                          				  </a:t>
            </a:r>
            <a:r>
              <a:rPr lang="en-US" sz="4000" b="1" i="1" dirty="0">
                <a:solidFill>
                  <a:srgbClr val="0000FF"/>
                </a:solidFill>
                <a:effectLst>
                  <a:outerShdw blurRad="38100" dist="38100" dir="2700000" algn="tl">
                    <a:srgbClr val="000000">
                      <a:alpha val="43137"/>
                    </a:srgbClr>
                  </a:outerShdw>
                </a:effectLst>
                <a:latin typeface="Segoe UI" panose="020B0502040204020203" pitchFamily="34" charset="0"/>
              </a:rPr>
              <a:t>A Certain Way</a:t>
            </a:r>
            <a:r>
              <a:rPr lang="en-US" sz="4000" b="1" i="1" dirty="0">
                <a:solidFill>
                  <a:srgbClr val="0D0452"/>
                </a:solidFill>
                <a:effectLst/>
                <a:latin typeface="Segoe UI" panose="020B0502040204020203" pitchFamily="34" charset="0"/>
              </a:rPr>
              <a:t>.  </a:t>
            </a:r>
          </a:p>
          <a:p>
            <a:pPr marL="0" indent="0" algn="ctr">
              <a:buNone/>
            </a:pPr>
            <a:endParaRPr lang="en-US" dirty="0"/>
          </a:p>
        </p:txBody>
      </p:sp>
    </p:spTree>
    <p:extLst>
      <p:ext uri="{BB962C8B-B14F-4D97-AF65-F5344CB8AC3E}">
        <p14:creationId xmlns:p14="http://schemas.microsoft.com/office/powerpoint/2010/main" val="382774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ntelligent Design">
            <a:extLst>
              <a:ext uri="{FF2B5EF4-FFF2-40B4-BE49-F238E27FC236}">
                <a16:creationId xmlns:a16="http://schemas.microsoft.com/office/drawing/2014/main" id="{A5276748-F617-70FA-C246-8480B98C9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797D55-30CF-DBFB-8917-40548C595C7E}"/>
              </a:ext>
            </a:extLst>
          </p:cNvPr>
          <p:cNvSpPr txBox="1"/>
          <p:nvPr/>
        </p:nvSpPr>
        <p:spPr>
          <a:xfrm>
            <a:off x="344129" y="213540"/>
            <a:ext cx="11503742" cy="1015663"/>
          </a:xfrm>
          <a:prstGeom prst="rect">
            <a:avLst/>
          </a:prstGeom>
          <a:noFill/>
        </p:spPr>
        <p:txBody>
          <a:bodyPr wrap="square">
            <a:spAutoFit/>
          </a:bodyPr>
          <a:lstStyle/>
          <a:p>
            <a:pPr algn="l"/>
            <a:r>
              <a:rPr lang="en-US" sz="6000" b="1" i="1" dirty="0">
                <a:solidFill>
                  <a:srgbClr val="FFFF00"/>
                </a:solidFill>
                <a:effectLst>
                  <a:outerShdw blurRad="38100" dist="38100" dir="2700000" algn="tl">
                    <a:srgbClr val="000000">
                      <a:alpha val="43137"/>
                    </a:srgbClr>
                  </a:outerShdw>
                </a:effectLst>
                <a:latin typeface="Segoe UI" panose="020B0502040204020203" pitchFamily="34" charset="0"/>
              </a:rPr>
              <a:t>Intelligent Design, Creator, God</a:t>
            </a:r>
          </a:p>
        </p:txBody>
      </p:sp>
    </p:spTree>
    <p:extLst>
      <p:ext uri="{BB962C8B-B14F-4D97-AF65-F5344CB8AC3E}">
        <p14:creationId xmlns:p14="http://schemas.microsoft.com/office/powerpoint/2010/main" val="521367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olorful nebula in space&#10;&#10;Description automatically generated">
            <a:extLst>
              <a:ext uri="{FF2B5EF4-FFF2-40B4-BE49-F238E27FC236}">
                <a16:creationId xmlns:a16="http://schemas.microsoft.com/office/drawing/2014/main" id="{FBB55AE8-0AED-47E4-4451-95B293E39E9F}"/>
              </a:ext>
            </a:extLst>
          </p:cNvPr>
          <p:cNvPicPr>
            <a:picLocks noChangeAspect="1"/>
          </p:cNvPicPr>
          <p:nvPr/>
        </p:nvPicPr>
        <p:blipFill>
          <a:blip r:embed="rId2">
            <a:extLst>
              <a:ext uri="{28A0092B-C50C-407E-A947-70E740481C1C}">
                <a14:useLocalDpi xmlns:a14="http://schemas.microsoft.com/office/drawing/2010/main" val="0"/>
              </a:ext>
            </a:extLst>
          </a:blip>
          <a:srcRect t="14250" b="15888"/>
          <a:stretch/>
        </p:blipFill>
        <p:spPr>
          <a:xfrm>
            <a:off x="20" y="1282"/>
            <a:ext cx="12191980" cy="6856718"/>
          </a:xfrm>
          <a:prstGeom prst="rect">
            <a:avLst/>
          </a:prstGeom>
        </p:spPr>
      </p:pic>
    </p:spTree>
    <p:extLst>
      <p:ext uri="{BB962C8B-B14F-4D97-AF65-F5344CB8AC3E}">
        <p14:creationId xmlns:p14="http://schemas.microsoft.com/office/powerpoint/2010/main" val="2281840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6E80FA-1D3F-67DF-D523-143CF1447509}"/>
              </a:ext>
            </a:extLst>
          </p:cNvPr>
          <p:cNvSpPr>
            <a:spLocks noGrp="1"/>
          </p:cNvSpPr>
          <p:nvPr>
            <p:ph idx="1"/>
          </p:nvPr>
        </p:nvSpPr>
        <p:spPr>
          <a:xfrm>
            <a:off x="0" y="0"/>
            <a:ext cx="12192000" cy="6858000"/>
          </a:xfrm>
        </p:spPr>
        <p:txBody>
          <a:bodyPr>
            <a:normAutofit lnSpcReduction="10000"/>
          </a:bodyPr>
          <a:lstStyle/>
          <a:p>
            <a:pPr marL="0" indent="0" algn="l">
              <a:buNone/>
            </a:pPr>
            <a:r>
              <a:rPr lang="en-US" b="0" i="0" dirty="0">
                <a:solidFill>
                  <a:srgbClr val="2B2B2B"/>
                </a:solidFill>
                <a:effectLst/>
                <a:highlight>
                  <a:srgbClr val="FFFFFF"/>
                </a:highlight>
                <a:latin typeface="Segoe UI" panose="020B0502040204020203" pitchFamily="34" charset="0"/>
              </a:rPr>
              <a:t>        </a:t>
            </a:r>
            <a:r>
              <a:rPr lang="en-US" sz="4400" b="1" i="1" dirty="0">
                <a:solidFill>
                  <a:srgbClr val="0D0452"/>
                </a:solidFill>
                <a:effectLst/>
                <a:highlight>
                  <a:srgbClr val="FFFFFF"/>
                </a:highlight>
                <a:latin typeface="Segoe UI" panose="020B0502040204020203" pitchFamily="34" charset="0"/>
              </a:rPr>
              <a:t>A medical doctor named </a:t>
            </a:r>
            <a:r>
              <a:rPr lang="en-US" sz="44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Henry </a:t>
            </a:r>
            <a:r>
              <a:rPr lang="en-US" sz="4400" b="1" i="1" dirty="0" err="1">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Quastler</a:t>
            </a:r>
            <a:r>
              <a:rPr lang="en-US" sz="44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 </a:t>
            </a:r>
            <a:r>
              <a:rPr lang="en-US" sz="4400" b="1" i="1" dirty="0">
                <a:solidFill>
                  <a:srgbClr val="0D0452"/>
                </a:solidFill>
                <a:effectLst/>
                <a:highlight>
                  <a:srgbClr val="FFFFFF"/>
                </a:highlight>
                <a:latin typeface="Segoe UI" panose="020B0502040204020203" pitchFamily="34" charset="0"/>
              </a:rPr>
              <a:t>once said that “</a:t>
            </a:r>
            <a:r>
              <a:rPr lang="en-US" sz="44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information habitually arises from </a:t>
            </a:r>
            <a:r>
              <a:rPr lang="en-US" sz="4400" b="1" i="1" u="sng"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Conscious Activity</a:t>
            </a:r>
            <a:r>
              <a:rPr lang="en-US" sz="4400" b="1" i="1" dirty="0">
                <a:solidFill>
                  <a:srgbClr val="0D0452"/>
                </a:solidFill>
                <a:effectLst/>
                <a:highlight>
                  <a:srgbClr val="FFFFFF"/>
                </a:highlight>
                <a:latin typeface="Segoe UI" panose="020B0502040204020203" pitchFamily="34" charset="0"/>
              </a:rPr>
              <a:t>.” </a:t>
            </a:r>
          </a:p>
          <a:p>
            <a:pPr marL="0" indent="0" algn="l">
              <a:buNone/>
            </a:pPr>
            <a:r>
              <a:rPr lang="en-US" sz="4400" b="1" i="1" dirty="0">
                <a:solidFill>
                  <a:srgbClr val="0D0452"/>
                </a:solidFill>
                <a:highlight>
                  <a:srgbClr val="FFFFFF"/>
                </a:highlight>
                <a:latin typeface="Segoe UI" panose="020B0502040204020203" pitchFamily="34" charset="0"/>
              </a:rPr>
              <a:t>      </a:t>
            </a:r>
            <a:r>
              <a:rPr lang="en-US" sz="44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Information originates with </a:t>
            </a:r>
            <a:r>
              <a:rPr lang="en-US" sz="4400" b="1" i="1" u="sng"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A Creator</a:t>
            </a:r>
            <a:r>
              <a:rPr lang="en-US" sz="44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   </a:t>
            </a:r>
          </a:p>
          <a:p>
            <a:pPr marL="0" indent="0" algn="l">
              <a:buNone/>
            </a:pPr>
            <a:r>
              <a:rPr lang="en-US" sz="4400" b="1" i="1" dirty="0">
                <a:solidFill>
                  <a:srgbClr val="0D0452"/>
                </a:solidFill>
                <a:effectLst/>
                <a:highlight>
                  <a:srgbClr val="FFFFFF"/>
                </a:highlight>
                <a:latin typeface="Segoe UI" panose="020B0502040204020203" pitchFamily="34" charset="0"/>
              </a:rPr>
              <a:t>     Between </a:t>
            </a:r>
            <a:r>
              <a:rPr lang="en-US" sz="44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Redshift</a:t>
            </a:r>
            <a:r>
              <a:rPr lang="en-US" sz="4400" b="1" i="1" dirty="0">
                <a:solidFill>
                  <a:srgbClr val="0D0452"/>
                </a:solidFill>
                <a:effectLst/>
                <a:highlight>
                  <a:srgbClr val="FFFFFF"/>
                </a:highlight>
                <a:latin typeface="Segoe UI" panose="020B0502040204020203" pitchFamily="34" charset="0"/>
              </a:rPr>
              <a:t> proving </a:t>
            </a:r>
            <a:r>
              <a:rPr lang="en-US" sz="44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The Beginning Of The Universe</a:t>
            </a:r>
            <a:r>
              <a:rPr lang="en-US" sz="4400" b="1" i="1" dirty="0">
                <a:solidFill>
                  <a:srgbClr val="0D0452"/>
                </a:solidFill>
                <a:effectLst/>
                <a:highlight>
                  <a:srgbClr val="FFFFFF"/>
                </a:highlight>
                <a:latin typeface="Segoe UI" panose="020B0502040204020203" pitchFamily="34" charset="0"/>
              </a:rPr>
              <a:t>, to the extreme specificity of our </a:t>
            </a:r>
            <a:r>
              <a:rPr lang="en-US" sz="44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Goldilocks Galaxy</a:t>
            </a:r>
            <a:r>
              <a:rPr lang="en-US" sz="4400" b="1" i="1" dirty="0">
                <a:solidFill>
                  <a:srgbClr val="0D0452"/>
                </a:solidFill>
                <a:effectLst/>
                <a:highlight>
                  <a:srgbClr val="FFFFFF"/>
                </a:highlight>
                <a:latin typeface="Segoe UI" panose="020B0502040204020203" pitchFamily="34" charset="0"/>
              </a:rPr>
              <a:t>, to the </a:t>
            </a:r>
            <a:r>
              <a:rPr lang="en-US" sz="44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Complex and Incomprehensible Coding of DNA</a:t>
            </a:r>
            <a:r>
              <a:rPr lang="en-US" sz="4400" b="1" i="1" dirty="0">
                <a:solidFill>
                  <a:srgbClr val="0D0452"/>
                </a:solidFill>
                <a:effectLst/>
                <a:highlight>
                  <a:srgbClr val="FFFFFF"/>
                </a:highlight>
                <a:latin typeface="Segoe UI" panose="020B0502040204020203" pitchFamily="34" charset="0"/>
              </a:rPr>
              <a:t>, it really seems like – </a:t>
            </a:r>
          </a:p>
          <a:p>
            <a:pPr marL="0" indent="0" algn="ctr">
              <a:buNone/>
            </a:pPr>
            <a:r>
              <a:rPr lang="en-US" sz="5400" b="1" i="1" dirty="0">
                <a:solidFill>
                  <a:srgbClr val="FF0000"/>
                </a:solidFill>
                <a:effectLst>
                  <a:outerShdw blurRad="38100" dist="38100" dir="2700000" algn="tl">
                    <a:srgbClr val="000000">
                      <a:alpha val="43137"/>
                    </a:srgbClr>
                  </a:outerShdw>
                </a:effectLst>
                <a:highlight>
                  <a:srgbClr val="FFFFFF"/>
                </a:highlight>
                <a:latin typeface="Segoe UI" panose="020B0502040204020203" pitchFamily="34" charset="0"/>
              </a:rPr>
              <a:t>There is an Supper Intelligent Creator Who Made Life As We Know It</a:t>
            </a:r>
            <a:r>
              <a:rPr lang="en-US" sz="4400" b="1" i="1" dirty="0">
                <a:solidFill>
                  <a:srgbClr val="0D0452"/>
                </a:solidFill>
                <a:effectLst/>
                <a:highlight>
                  <a:srgbClr val="FFFFFF"/>
                </a:highlight>
                <a:latin typeface="Segoe UI" panose="020B0502040204020203" pitchFamily="34" charset="0"/>
              </a:rPr>
              <a:t>.  </a:t>
            </a:r>
          </a:p>
          <a:p>
            <a:pPr marL="0" indent="0" algn="ctr">
              <a:buNone/>
            </a:pPr>
            <a:endParaRPr lang="en-US" dirty="0"/>
          </a:p>
        </p:txBody>
      </p:sp>
    </p:spTree>
    <p:extLst>
      <p:ext uri="{BB962C8B-B14F-4D97-AF65-F5344CB8AC3E}">
        <p14:creationId xmlns:p14="http://schemas.microsoft.com/office/powerpoint/2010/main" val="333657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E2102-A5D4-45C9-AF1B-A9567CC47111}"/>
              </a:ext>
            </a:extLst>
          </p:cNvPr>
          <p:cNvSpPr txBox="1"/>
          <p:nvPr/>
        </p:nvSpPr>
        <p:spPr>
          <a:xfrm>
            <a:off x="0" y="335845"/>
            <a:ext cx="12192000" cy="6186309"/>
          </a:xfrm>
          <a:prstGeom prst="rect">
            <a:avLst/>
          </a:prstGeom>
          <a:noFill/>
        </p:spPr>
        <p:txBody>
          <a:bodyPr wrap="square" rtlCol="0">
            <a:spAutoFit/>
          </a:bodyPr>
          <a:lstStyle/>
          <a:p>
            <a:pPr algn="ctr"/>
            <a:r>
              <a:rPr lang="en-US" sz="8800" b="1" i="1" dirty="0">
                <a:solidFill>
                  <a:srgbClr val="0000FF"/>
                </a:solidFill>
                <a:effectLst>
                  <a:outerShdw blurRad="38100" dist="38100" dir="2700000" algn="tl">
                    <a:srgbClr val="000000">
                      <a:alpha val="43137"/>
                    </a:srgbClr>
                  </a:outerShdw>
                </a:effectLst>
              </a:rPr>
              <a:t>Thank You For Coming</a:t>
            </a:r>
          </a:p>
          <a:p>
            <a:pPr algn="ctr"/>
            <a:r>
              <a:rPr lang="en-US" sz="8800" b="1" i="1" dirty="0">
                <a:solidFill>
                  <a:srgbClr val="FF0000"/>
                </a:solidFill>
              </a:rPr>
              <a:t>See You Next Week </a:t>
            </a:r>
          </a:p>
          <a:p>
            <a:pPr algn="ctr"/>
            <a:r>
              <a:rPr lang="en-US" sz="8800" b="1" i="1" dirty="0">
                <a:solidFill>
                  <a:srgbClr val="0000FF"/>
                </a:solidFill>
                <a:effectLst>
                  <a:outerShdw blurRad="38100" dist="38100" dir="2700000" algn="tl">
                    <a:srgbClr val="000000">
                      <a:alpha val="43137"/>
                    </a:srgbClr>
                  </a:outerShdw>
                </a:effectLst>
              </a:rPr>
              <a:t>Tuesday at 9:00</a:t>
            </a:r>
          </a:p>
          <a:p>
            <a:pPr algn="ctr"/>
            <a:r>
              <a:rPr lang="en-US" sz="8800" b="1" i="1" dirty="0">
                <a:solidFill>
                  <a:srgbClr val="0000FF"/>
                </a:solidFill>
                <a:effectLst>
                  <a:outerShdw blurRad="38100" dist="38100" dir="2700000" algn="tl">
                    <a:srgbClr val="000000">
                      <a:alpha val="43137"/>
                    </a:srgbClr>
                  </a:outerShdw>
                </a:effectLst>
              </a:rPr>
              <a:t>God Bless</a:t>
            </a:r>
          </a:p>
          <a:p>
            <a:pPr algn="ctr"/>
            <a:r>
              <a:rPr lang="en-US" sz="4400" b="1" dirty="0">
                <a:hlinkClick r:id="rId2"/>
              </a:rPr>
              <a:t>www.TheMastersBreakfast.com</a:t>
            </a:r>
            <a:endParaRPr lang="en-US" sz="4400" b="1" i="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2123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1B538E00">
            <a:hlinkClick r:id="" action="ppaction://media"/>
            <a:extLst>
              <a:ext uri="{FF2B5EF4-FFF2-40B4-BE49-F238E27FC236}">
                <a16:creationId xmlns:a16="http://schemas.microsoft.com/office/drawing/2014/main" id="{69A3B529-E593-464C-449A-72F5270C14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61240" y="0"/>
            <a:ext cx="3834580" cy="6184807"/>
          </a:xfrm>
          <a:prstGeom prst="rect">
            <a:avLst/>
          </a:prstGeom>
        </p:spPr>
      </p:pic>
      <p:sp>
        <p:nvSpPr>
          <p:cNvPr id="5" name="TextBox 4">
            <a:extLst>
              <a:ext uri="{FF2B5EF4-FFF2-40B4-BE49-F238E27FC236}">
                <a16:creationId xmlns:a16="http://schemas.microsoft.com/office/drawing/2014/main" id="{50484834-FF8F-47B7-29AB-4AFBAA7664FE}"/>
              </a:ext>
            </a:extLst>
          </p:cNvPr>
          <p:cNvSpPr txBox="1"/>
          <p:nvPr/>
        </p:nvSpPr>
        <p:spPr>
          <a:xfrm>
            <a:off x="88490" y="1191775"/>
            <a:ext cx="6533536" cy="3785652"/>
          </a:xfrm>
          <a:prstGeom prst="rect">
            <a:avLst/>
          </a:prstGeom>
          <a:noFill/>
        </p:spPr>
        <p:txBody>
          <a:bodyPr wrap="square" rtlCol="0">
            <a:spAutoFit/>
          </a:bodyPr>
          <a:lstStyle/>
          <a:p>
            <a:pPr algn="ctr"/>
            <a:r>
              <a:rPr lang="en-US" sz="6000" b="1" i="1" dirty="0">
                <a:solidFill>
                  <a:srgbClr val="FF0000"/>
                </a:solidFill>
                <a:effectLst>
                  <a:outerShdw blurRad="38100" dist="38100" dir="2700000" algn="tl">
                    <a:srgbClr val="000000">
                      <a:alpha val="43137"/>
                    </a:srgbClr>
                  </a:outerShdw>
                </a:effectLst>
              </a:rPr>
              <a:t>This Young Lady Hits The Nail On    The Head</a:t>
            </a:r>
          </a:p>
          <a:p>
            <a:pPr algn="ctr"/>
            <a:r>
              <a:rPr lang="en-US" sz="6000" b="1" i="1" dirty="0">
                <a:solidFill>
                  <a:srgbClr val="0000FF"/>
                </a:solidFill>
                <a:effectLst>
                  <a:outerShdw blurRad="38100" dist="38100" dir="2700000" algn="tl">
                    <a:srgbClr val="000000">
                      <a:alpha val="43137"/>
                    </a:srgbClr>
                  </a:outerShdw>
                </a:effectLst>
              </a:rPr>
              <a:t>Wake Up America</a:t>
            </a:r>
          </a:p>
        </p:txBody>
      </p:sp>
    </p:spTree>
    <p:extLst>
      <p:ext uri="{BB962C8B-B14F-4D97-AF65-F5344CB8AC3E}">
        <p14:creationId xmlns:p14="http://schemas.microsoft.com/office/powerpoint/2010/main" val="313271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alaxy in space with stars and nebulas&#10;&#10;Description automatically generated">
            <a:extLst>
              <a:ext uri="{FF2B5EF4-FFF2-40B4-BE49-F238E27FC236}">
                <a16:creationId xmlns:a16="http://schemas.microsoft.com/office/drawing/2014/main" id="{E5D1A17A-274C-BA4B-86CA-B8D2BFF3E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6999" y="-2667001"/>
            <a:ext cx="6858001" cy="12192000"/>
          </a:xfrm>
          <a:prstGeom prst="rect">
            <a:avLst/>
          </a:prstGeom>
        </p:spPr>
      </p:pic>
    </p:spTree>
    <p:extLst>
      <p:ext uri="{BB962C8B-B14F-4D97-AF65-F5344CB8AC3E}">
        <p14:creationId xmlns:p14="http://schemas.microsoft.com/office/powerpoint/2010/main" val="4108038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laxy with stars and a light in the sky&#10;&#10;Description automatically generated">
            <a:extLst>
              <a:ext uri="{FF2B5EF4-FFF2-40B4-BE49-F238E27FC236}">
                <a16:creationId xmlns:a16="http://schemas.microsoft.com/office/drawing/2014/main" id="{6CA9DA4C-935B-E1F2-F250-8EE0BD5C94B8}"/>
              </a:ext>
            </a:extLst>
          </p:cNvPr>
          <p:cNvPicPr>
            <a:picLocks noChangeAspect="1"/>
          </p:cNvPicPr>
          <p:nvPr/>
        </p:nvPicPr>
        <p:blipFill>
          <a:blip r:embed="rId2">
            <a:extLst>
              <a:ext uri="{28A0092B-C50C-407E-A947-70E740481C1C}">
                <a14:useLocalDpi xmlns:a14="http://schemas.microsoft.com/office/drawing/2010/main" val="0"/>
              </a:ext>
            </a:extLst>
          </a:blip>
          <a:srcRect t="22111" b="21649"/>
          <a:stretch/>
        </p:blipFill>
        <p:spPr>
          <a:xfrm>
            <a:off x="20" y="1282"/>
            <a:ext cx="12191980" cy="6856718"/>
          </a:xfrm>
          <a:prstGeom prst="rect">
            <a:avLst/>
          </a:prstGeom>
        </p:spPr>
      </p:pic>
    </p:spTree>
    <p:extLst>
      <p:ext uri="{BB962C8B-B14F-4D97-AF65-F5344CB8AC3E}">
        <p14:creationId xmlns:p14="http://schemas.microsoft.com/office/powerpoint/2010/main" val="4104177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lanet in space with purple lights&#10;&#10;Description automatically generated">
            <a:extLst>
              <a:ext uri="{FF2B5EF4-FFF2-40B4-BE49-F238E27FC236}">
                <a16:creationId xmlns:a16="http://schemas.microsoft.com/office/drawing/2014/main" id="{98CF52C3-014F-2016-2A6F-E7265EA54EE9}"/>
              </a:ext>
            </a:extLst>
          </p:cNvPr>
          <p:cNvPicPr>
            <a:picLocks noChangeAspect="1"/>
          </p:cNvPicPr>
          <p:nvPr/>
        </p:nvPicPr>
        <p:blipFill>
          <a:blip r:embed="rId2">
            <a:extLst>
              <a:ext uri="{28A0092B-C50C-407E-A947-70E740481C1C}">
                <a14:useLocalDpi xmlns:a14="http://schemas.microsoft.com/office/drawing/2010/main" val="0"/>
              </a:ext>
            </a:extLst>
          </a:blip>
          <a:srcRect t="14911" b="4459"/>
          <a:stretch/>
        </p:blipFill>
        <p:spPr>
          <a:xfrm>
            <a:off x="20" y="1282"/>
            <a:ext cx="12191980" cy="6856718"/>
          </a:xfrm>
          <a:prstGeom prst="rect">
            <a:avLst/>
          </a:prstGeom>
        </p:spPr>
      </p:pic>
    </p:spTree>
    <p:extLst>
      <p:ext uri="{BB962C8B-B14F-4D97-AF65-F5344CB8AC3E}">
        <p14:creationId xmlns:p14="http://schemas.microsoft.com/office/powerpoint/2010/main" val="2509107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and purple nebula in space&#10;&#10;Description automatically generated">
            <a:extLst>
              <a:ext uri="{FF2B5EF4-FFF2-40B4-BE49-F238E27FC236}">
                <a16:creationId xmlns:a16="http://schemas.microsoft.com/office/drawing/2014/main" id="{B0F9846B-28C0-5423-5639-A15D7666EFED}"/>
              </a:ext>
            </a:extLst>
          </p:cNvPr>
          <p:cNvPicPr>
            <a:picLocks noChangeAspect="1"/>
          </p:cNvPicPr>
          <p:nvPr/>
        </p:nvPicPr>
        <p:blipFill>
          <a:blip r:embed="rId2">
            <a:extLst>
              <a:ext uri="{28A0092B-C50C-407E-A947-70E740481C1C}">
                <a14:useLocalDpi xmlns:a14="http://schemas.microsoft.com/office/drawing/2010/main" val="0"/>
              </a:ext>
            </a:extLst>
          </a:blip>
          <a:srcRect l="7624" r="33946"/>
          <a:stretch/>
        </p:blipFill>
        <p:spPr>
          <a:xfrm rot="16200000">
            <a:off x="2667641" y="-2666359"/>
            <a:ext cx="6856718" cy="12192000"/>
          </a:xfrm>
          <a:prstGeom prst="rect">
            <a:avLst/>
          </a:prstGeom>
        </p:spPr>
      </p:pic>
    </p:spTree>
    <p:extLst>
      <p:ext uri="{BB962C8B-B14F-4D97-AF65-F5344CB8AC3E}">
        <p14:creationId xmlns:p14="http://schemas.microsoft.com/office/powerpoint/2010/main" val="73414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purple nebula&#10;&#10;Description automatically generated">
            <a:extLst>
              <a:ext uri="{FF2B5EF4-FFF2-40B4-BE49-F238E27FC236}">
                <a16:creationId xmlns:a16="http://schemas.microsoft.com/office/drawing/2014/main" id="{E7C442C4-43A0-38A1-525A-77227E96A415}"/>
              </a:ext>
            </a:extLst>
          </p:cNvPr>
          <p:cNvPicPr>
            <a:picLocks noChangeAspect="1"/>
          </p:cNvPicPr>
          <p:nvPr/>
        </p:nvPicPr>
        <p:blipFill>
          <a:blip r:embed="rId2">
            <a:extLst>
              <a:ext uri="{28A0092B-C50C-407E-A947-70E740481C1C}">
                <a14:useLocalDpi xmlns:a14="http://schemas.microsoft.com/office/drawing/2010/main" val="0"/>
              </a:ext>
            </a:extLst>
          </a:blip>
          <a:srcRect l="21620" r="18814" b="1"/>
          <a:stretch/>
        </p:blipFill>
        <p:spPr>
          <a:xfrm>
            <a:off x="20" y="1282"/>
            <a:ext cx="12191980" cy="6856718"/>
          </a:xfrm>
          <a:prstGeom prst="rect">
            <a:avLst/>
          </a:prstGeom>
        </p:spPr>
      </p:pic>
    </p:spTree>
    <p:extLst>
      <p:ext uri="{BB962C8B-B14F-4D97-AF65-F5344CB8AC3E}">
        <p14:creationId xmlns:p14="http://schemas.microsoft.com/office/powerpoint/2010/main" val="3437885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16726</TotalTime>
  <Words>1168</Words>
  <Application>Microsoft Office PowerPoint</Application>
  <PresentationFormat>Widescreen</PresentationFormat>
  <Paragraphs>64</Paragraphs>
  <Slides>42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Aptos</vt:lpstr>
      <vt:lpstr>Aptos Display</vt:lpstr>
      <vt:lpstr>Arial</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Benjamin Jones</dc:creator>
  <cp:lastModifiedBy>Benjamin Jones</cp:lastModifiedBy>
  <cp:revision>55</cp:revision>
  <dcterms:created xsi:type="dcterms:W3CDTF">2024-07-27T20:05:12Z</dcterms:created>
  <dcterms:modified xsi:type="dcterms:W3CDTF">2024-08-22T20:43:26Z</dcterms:modified>
</cp:coreProperties>
</file>